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425" r:id="rId3"/>
    <p:sldId id="432" r:id="rId4"/>
    <p:sldId id="415" r:id="rId5"/>
    <p:sldId id="424" r:id="rId6"/>
    <p:sldId id="426" r:id="rId7"/>
    <p:sldId id="437" r:id="rId8"/>
    <p:sldId id="439" r:id="rId9"/>
    <p:sldId id="441" r:id="rId10"/>
    <p:sldId id="442" r:id="rId11"/>
    <p:sldId id="444" r:id="rId12"/>
    <p:sldId id="448" r:id="rId13"/>
    <p:sldId id="489" r:id="rId14"/>
    <p:sldId id="454" r:id="rId15"/>
    <p:sldId id="455" r:id="rId16"/>
    <p:sldId id="453" r:id="rId17"/>
    <p:sldId id="457" r:id="rId18"/>
    <p:sldId id="491" r:id="rId19"/>
    <p:sldId id="461" r:id="rId20"/>
    <p:sldId id="462" r:id="rId21"/>
    <p:sldId id="438" r:id="rId22"/>
    <p:sldId id="478" r:id="rId23"/>
    <p:sldId id="485" r:id="rId24"/>
    <p:sldId id="402" r:id="rId25"/>
    <p:sldId id="490" r:id="rId26"/>
    <p:sldId id="486" r:id="rId27"/>
    <p:sldId id="483" r:id="rId28"/>
    <p:sldId id="487" r:id="rId29"/>
    <p:sldId id="484" r:id="rId30"/>
    <p:sldId id="434" r:id="rId31"/>
    <p:sldId id="436" r:id="rId32"/>
    <p:sldId id="427" r:id="rId33"/>
    <p:sldId id="435" r:id="rId34"/>
    <p:sldId id="428" r:id="rId35"/>
    <p:sldId id="445" r:id="rId36"/>
    <p:sldId id="465" r:id="rId37"/>
    <p:sldId id="466" r:id="rId38"/>
    <p:sldId id="467" r:id="rId39"/>
    <p:sldId id="468" r:id="rId40"/>
    <p:sldId id="470" r:id="rId41"/>
    <p:sldId id="472" r:id="rId42"/>
    <p:sldId id="474" r:id="rId43"/>
    <p:sldId id="475" r:id="rId44"/>
    <p:sldId id="479" r:id="rId45"/>
    <p:sldId id="49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DCAA7"/>
    <a:srgbClr val="5AD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8" autoAdjust="0"/>
    <p:restoredTop sz="94212" autoAdjust="0"/>
  </p:normalViewPr>
  <p:slideViewPr>
    <p:cSldViewPr snapToGrid="0" snapToObjects="1">
      <p:cViewPr>
        <p:scale>
          <a:sx n="63" d="100"/>
          <a:sy n="63" d="100"/>
        </p:scale>
        <p:origin x="-1232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EA7FD-6573-B041-9B42-EC08D689A060}" type="doc">
      <dgm:prSet loTypeId="urn:microsoft.com/office/officeart/2005/8/layout/StepDownProcess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045A803-BF4A-6F41-8C3E-3C181F659AE2}">
      <dgm:prSet phldrT="[Text]"/>
      <dgm:spPr/>
      <dgm:t>
        <a:bodyPr/>
        <a:lstStyle/>
        <a:p>
          <a:r>
            <a:rPr lang="en-US" dirty="0" smtClean="0"/>
            <a:t>What drugs already exist for dementia</a:t>
          </a:r>
          <a:endParaRPr lang="en-US" dirty="0"/>
        </a:p>
      </dgm:t>
    </dgm:pt>
    <dgm:pt modelId="{1A928E59-F54C-C04D-A46A-372C03CCD684}" type="parTrans" cxnId="{DF3E7426-A1C5-4D44-B8B1-D9A90FC4E7B4}">
      <dgm:prSet/>
      <dgm:spPr/>
      <dgm:t>
        <a:bodyPr/>
        <a:lstStyle/>
        <a:p>
          <a:endParaRPr lang="en-US"/>
        </a:p>
      </dgm:t>
    </dgm:pt>
    <dgm:pt modelId="{6FE559BE-D6F9-9043-9229-5F205303CA50}" type="sibTrans" cxnId="{DF3E7426-A1C5-4D44-B8B1-D9A90FC4E7B4}">
      <dgm:prSet/>
      <dgm:spPr/>
      <dgm:t>
        <a:bodyPr/>
        <a:lstStyle/>
        <a:p>
          <a:endParaRPr lang="en-US"/>
        </a:p>
      </dgm:t>
    </dgm:pt>
    <dgm:pt modelId="{83C25104-83EE-EE47-B6D4-344F566E6EB6}">
      <dgm:prSet phldrT="[Text]"/>
      <dgm:spPr/>
      <dgm:t>
        <a:bodyPr/>
        <a:lstStyle/>
        <a:p>
          <a:r>
            <a:rPr lang="en-US" dirty="0" smtClean="0"/>
            <a:t>Trial</a:t>
          </a:r>
          <a:endParaRPr lang="en-US" dirty="0"/>
        </a:p>
      </dgm:t>
    </dgm:pt>
    <dgm:pt modelId="{A5404CA8-978F-474C-9B77-28777E2C6C2E}" type="parTrans" cxnId="{B658B7B4-6C8C-1B44-983D-AC0E80292ACB}">
      <dgm:prSet/>
      <dgm:spPr/>
      <dgm:t>
        <a:bodyPr/>
        <a:lstStyle/>
        <a:p>
          <a:endParaRPr lang="en-US"/>
        </a:p>
      </dgm:t>
    </dgm:pt>
    <dgm:pt modelId="{2CFD51A0-853F-E540-B0B4-DBC760CCD747}" type="sibTrans" cxnId="{B658B7B4-6C8C-1B44-983D-AC0E80292ACB}">
      <dgm:prSet/>
      <dgm:spPr/>
      <dgm:t>
        <a:bodyPr/>
        <a:lstStyle/>
        <a:p>
          <a:endParaRPr lang="en-US"/>
        </a:p>
      </dgm:t>
    </dgm:pt>
    <dgm:pt modelId="{2062B3A3-DA68-6C4A-ABCD-F1D2D6C050EF}">
      <dgm:prSet phldrT="[Text]"/>
      <dgm:spPr/>
      <dgm:t>
        <a:bodyPr/>
        <a:lstStyle/>
        <a:p>
          <a:r>
            <a:rPr lang="en-US" dirty="0" smtClean="0"/>
            <a:t>What are their molecular targets</a:t>
          </a:r>
          <a:endParaRPr lang="en-US" dirty="0"/>
        </a:p>
      </dgm:t>
    </dgm:pt>
    <dgm:pt modelId="{138F11C2-C349-324B-AC24-3CC65ED40F54}" type="parTrans" cxnId="{822248FE-E134-2D4B-8875-30D26109C68E}">
      <dgm:prSet/>
      <dgm:spPr/>
      <dgm:t>
        <a:bodyPr/>
        <a:lstStyle/>
        <a:p>
          <a:endParaRPr lang="en-US"/>
        </a:p>
      </dgm:t>
    </dgm:pt>
    <dgm:pt modelId="{D06F8302-9F64-C547-B1AC-FF5482B3C47E}" type="sibTrans" cxnId="{822248FE-E134-2D4B-8875-30D26109C68E}">
      <dgm:prSet/>
      <dgm:spPr/>
      <dgm:t>
        <a:bodyPr/>
        <a:lstStyle/>
        <a:p>
          <a:endParaRPr lang="en-US"/>
        </a:p>
      </dgm:t>
    </dgm:pt>
    <dgm:pt modelId="{8082D5B2-F9A5-6841-A7D1-74A957D50C5B}">
      <dgm:prSet phldrT="[Text]"/>
      <dgm:spPr/>
      <dgm:t>
        <a:bodyPr/>
        <a:lstStyle/>
        <a:p>
          <a:endParaRPr lang="en-US" dirty="0"/>
        </a:p>
      </dgm:t>
    </dgm:pt>
    <dgm:pt modelId="{72A3CD36-9D4C-2D4C-8D13-E2441846ED6B}" type="parTrans" cxnId="{AD347499-8020-284C-8D8F-BCDADA0946E7}">
      <dgm:prSet/>
      <dgm:spPr/>
      <dgm:t>
        <a:bodyPr/>
        <a:lstStyle/>
        <a:p>
          <a:endParaRPr lang="en-US"/>
        </a:p>
      </dgm:t>
    </dgm:pt>
    <dgm:pt modelId="{71034449-717E-8B44-B744-9F31CB76BE7D}" type="sibTrans" cxnId="{AD347499-8020-284C-8D8F-BCDADA0946E7}">
      <dgm:prSet/>
      <dgm:spPr/>
      <dgm:t>
        <a:bodyPr/>
        <a:lstStyle/>
        <a:p>
          <a:endParaRPr lang="en-US"/>
        </a:p>
      </dgm:t>
    </dgm:pt>
    <dgm:pt modelId="{4E1CA41D-2B53-844A-9AFB-5F0938E23B52}">
      <dgm:prSet phldrT="[Text]"/>
      <dgm:spPr/>
      <dgm:t>
        <a:bodyPr/>
        <a:lstStyle/>
        <a:p>
          <a:r>
            <a:rPr lang="en-US" dirty="0" smtClean="0"/>
            <a:t>Build </a:t>
          </a:r>
          <a:r>
            <a:rPr lang="en-US" dirty="0" smtClean="0"/>
            <a:t>an annotated </a:t>
          </a:r>
          <a:r>
            <a:rPr lang="en-US" dirty="0" err="1" smtClean="0"/>
            <a:t>interactome</a:t>
          </a:r>
          <a:r>
            <a:rPr lang="en-US" dirty="0" smtClean="0"/>
            <a:t> of these targets</a:t>
          </a:r>
          <a:endParaRPr lang="en-US" dirty="0"/>
        </a:p>
      </dgm:t>
    </dgm:pt>
    <dgm:pt modelId="{AD6C195B-9CA7-074E-9BB2-DF61B238BCF7}" type="parTrans" cxnId="{F97F3B7E-C6D0-E845-BD2C-2660DAF9BDA6}">
      <dgm:prSet/>
      <dgm:spPr/>
      <dgm:t>
        <a:bodyPr/>
        <a:lstStyle/>
        <a:p>
          <a:endParaRPr lang="en-US"/>
        </a:p>
      </dgm:t>
    </dgm:pt>
    <dgm:pt modelId="{CE00A2F8-24E7-D64E-904F-918ED9D5C51B}" type="sibTrans" cxnId="{F97F3B7E-C6D0-E845-BD2C-2660DAF9BDA6}">
      <dgm:prSet/>
      <dgm:spPr/>
      <dgm:t>
        <a:bodyPr/>
        <a:lstStyle/>
        <a:p>
          <a:endParaRPr lang="en-US"/>
        </a:p>
      </dgm:t>
    </dgm:pt>
    <dgm:pt modelId="{8F9D281C-70F8-D845-A410-507AE5F3EF03}">
      <dgm:prSet phldrT="[Text]"/>
      <dgm:spPr/>
      <dgm:t>
        <a:bodyPr/>
        <a:lstStyle/>
        <a:p>
          <a:r>
            <a:rPr lang="en-US" dirty="0" smtClean="0"/>
            <a:t>Protein interactions </a:t>
          </a:r>
          <a:endParaRPr lang="en-US" dirty="0"/>
        </a:p>
      </dgm:t>
    </dgm:pt>
    <dgm:pt modelId="{28CC0A51-B046-A84F-8DB9-C2B694413964}" type="parTrans" cxnId="{AE5F2942-65EB-554F-8246-56941C1DC0B3}">
      <dgm:prSet/>
      <dgm:spPr/>
      <dgm:t>
        <a:bodyPr/>
        <a:lstStyle/>
        <a:p>
          <a:endParaRPr lang="en-US"/>
        </a:p>
      </dgm:t>
    </dgm:pt>
    <dgm:pt modelId="{3A078A4C-601F-D549-9C71-E2EE61F6941E}" type="sibTrans" cxnId="{AE5F2942-65EB-554F-8246-56941C1DC0B3}">
      <dgm:prSet/>
      <dgm:spPr/>
      <dgm:t>
        <a:bodyPr/>
        <a:lstStyle/>
        <a:p>
          <a:endParaRPr lang="en-US"/>
        </a:p>
      </dgm:t>
    </dgm:pt>
    <dgm:pt modelId="{ED8457AD-BD02-F44D-82FC-8045C039FDA8}">
      <dgm:prSet phldrT="[Text]"/>
      <dgm:spPr/>
      <dgm:t>
        <a:bodyPr/>
        <a:lstStyle/>
        <a:p>
          <a:r>
            <a:rPr lang="en-US" dirty="0" smtClean="0"/>
            <a:t>Marketed</a:t>
          </a:r>
          <a:endParaRPr lang="en-US" dirty="0"/>
        </a:p>
      </dgm:t>
    </dgm:pt>
    <dgm:pt modelId="{6475160E-E404-3F4E-9F67-968575AFC45D}" type="parTrans" cxnId="{EDD7791B-0754-BB4E-A1DC-801364F0BFF1}">
      <dgm:prSet/>
      <dgm:spPr/>
      <dgm:t>
        <a:bodyPr/>
        <a:lstStyle/>
        <a:p>
          <a:endParaRPr lang="en-US"/>
        </a:p>
      </dgm:t>
    </dgm:pt>
    <dgm:pt modelId="{34BC41A5-2831-8A4C-85F9-5EDAB1064837}" type="sibTrans" cxnId="{EDD7791B-0754-BB4E-A1DC-801364F0BFF1}">
      <dgm:prSet/>
      <dgm:spPr/>
      <dgm:t>
        <a:bodyPr/>
        <a:lstStyle/>
        <a:p>
          <a:endParaRPr lang="en-US"/>
        </a:p>
      </dgm:t>
    </dgm:pt>
    <dgm:pt modelId="{B083B7DD-B8FB-D049-94C2-C4A64015FEEF}">
      <dgm:prSet phldrT="[Text]"/>
      <dgm:spPr/>
      <dgm:t>
        <a:bodyPr/>
        <a:lstStyle/>
        <a:p>
          <a:r>
            <a:rPr lang="en-US" dirty="0" smtClean="0"/>
            <a:t>Associated Pathways</a:t>
          </a:r>
          <a:endParaRPr lang="en-US" dirty="0"/>
        </a:p>
      </dgm:t>
    </dgm:pt>
    <dgm:pt modelId="{E8AE1E74-DC31-304C-85FD-81051A0777B8}" type="parTrans" cxnId="{89082BCF-9436-0C45-ADA9-66496E39B436}">
      <dgm:prSet/>
      <dgm:spPr/>
      <dgm:t>
        <a:bodyPr/>
        <a:lstStyle/>
        <a:p>
          <a:endParaRPr lang="en-US"/>
        </a:p>
      </dgm:t>
    </dgm:pt>
    <dgm:pt modelId="{27B70D9A-EA0D-5848-A0B8-9B788D2972A9}" type="sibTrans" cxnId="{89082BCF-9436-0C45-ADA9-66496E39B436}">
      <dgm:prSet/>
      <dgm:spPr/>
      <dgm:t>
        <a:bodyPr/>
        <a:lstStyle/>
        <a:p>
          <a:endParaRPr lang="en-US"/>
        </a:p>
      </dgm:t>
    </dgm:pt>
    <dgm:pt modelId="{EC622314-0C5B-124E-9C79-882A21B771FB}">
      <dgm:prSet phldrT="[Text]"/>
      <dgm:spPr/>
      <dgm:t>
        <a:bodyPr/>
        <a:lstStyle/>
        <a:p>
          <a:r>
            <a:rPr lang="en-US" dirty="0" smtClean="0"/>
            <a:t>GO terms</a:t>
          </a:r>
          <a:endParaRPr lang="en-US" dirty="0"/>
        </a:p>
      </dgm:t>
    </dgm:pt>
    <dgm:pt modelId="{EB7C556E-A886-774C-BD3A-1CCB57D311E0}" type="parTrans" cxnId="{7DDB5BA4-C795-304B-826D-889B43097596}">
      <dgm:prSet/>
      <dgm:spPr/>
      <dgm:t>
        <a:bodyPr/>
        <a:lstStyle/>
        <a:p>
          <a:endParaRPr lang="en-US"/>
        </a:p>
      </dgm:t>
    </dgm:pt>
    <dgm:pt modelId="{BABB96B9-9B91-5645-8096-2B050889D0BF}" type="sibTrans" cxnId="{7DDB5BA4-C795-304B-826D-889B43097596}">
      <dgm:prSet/>
      <dgm:spPr/>
      <dgm:t>
        <a:bodyPr/>
        <a:lstStyle/>
        <a:p>
          <a:endParaRPr lang="en-US"/>
        </a:p>
      </dgm:t>
    </dgm:pt>
    <dgm:pt modelId="{43547F8E-99BA-3049-BCBA-8D250220F2D0}">
      <dgm:prSet phldrT="[Text]"/>
      <dgm:spPr/>
      <dgm:t>
        <a:bodyPr/>
        <a:lstStyle/>
        <a:p>
          <a:r>
            <a:rPr lang="en-US" dirty="0" smtClean="0"/>
            <a:t>Protein domain information</a:t>
          </a:r>
          <a:endParaRPr lang="en-US" dirty="0"/>
        </a:p>
      </dgm:t>
    </dgm:pt>
    <dgm:pt modelId="{BB8F69E7-D4E6-034F-B249-A07B63EFE1EA}" type="parTrans" cxnId="{C59FA7A2-5B80-9C4B-94D0-A422374086E9}">
      <dgm:prSet/>
      <dgm:spPr/>
      <dgm:t>
        <a:bodyPr/>
        <a:lstStyle/>
        <a:p>
          <a:endParaRPr lang="en-US"/>
        </a:p>
      </dgm:t>
    </dgm:pt>
    <dgm:pt modelId="{AC6119DA-D7DA-C248-90AE-C93857C8C8F2}" type="sibTrans" cxnId="{C59FA7A2-5B80-9C4B-94D0-A422374086E9}">
      <dgm:prSet/>
      <dgm:spPr/>
      <dgm:t>
        <a:bodyPr/>
        <a:lstStyle/>
        <a:p>
          <a:endParaRPr lang="en-US"/>
        </a:p>
      </dgm:t>
    </dgm:pt>
    <dgm:pt modelId="{3391AD6B-B7F7-FA4F-979E-B7B691DEA839}">
      <dgm:prSet phldrT="[Text]"/>
      <dgm:spPr/>
      <dgm:t>
        <a:bodyPr/>
        <a:lstStyle/>
        <a:p>
          <a:r>
            <a:rPr lang="en-US" dirty="0" smtClean="0"/>
            <a:t>Induce association rules</a:t>
          </a:r>
          <a:endParaRPr lang="en-US" dirty="0"/>
        </a:p>
      </dgm:t>
    </dgm:pt>
    <dgm:pt modelId="{615EDE72-7454-EE43-BEE5-3C78F3B6984F}" type="parTrans" cxnId="{9AA6EBF2-AFEF-EE45-A7AB-90039BEC607F}">
      <dgm:prSet/>
      <dgm:spPr/>
      <dgm:t>
        <a:bodyPr/>
        <a:lstStyle/>
        <a:p>
          <a:endParaRPr lang="en-US"/>
        </a:p>
      </dgm:t>
    </dgm:pt>
    <dgm:pt modelId="{D2426A9E-761A-0E43-AFFD-539231D226BF}" type="sibTrans" cxnId="{9AA6EBF2-AFEF-EE45-A7AB-90039BEC607F}">
      <dgm:prSet/>
      <dgm:spPr/>
      <dgm:t>
        <a:bodyPr/>
        <a:lstStyle/>
        <a:p>
          <a:endParaRPr lang="en-US"/>
        </a:p>
      </dgm:t>
    </dgm:pt>
    <dgm:pt modelId="{12A46CB2-4D64-454E-993C-49F0453B1AFA}">
      <dgm:prSet phldrT="[Text]"/>
      <dgm:spPr/>
      <dgm:t>
        <a:bodyPr/>
        <a:lstStyle/>
        <a:p>
          <a:r>
            <a:rPr lang="en-US" dirty="0" smtClean="0"/>
            <a:t>Predict novel drug targets</a:t>
          </a:r>
          <a:endParaRPr lang="en-US" dirty="0"/>
        </a:p>
      </dgm:t>
    </dgm:pt>
    <dgm:pt modelId="{0C601990-CC0C-F747-86B3-192925B4A673}" type="parTrans" cxnId="{6FA61C93-1268-D249-BF90-60F4DD4E9C9B}">
      <dgm:prSet/>
      <dgm:spPr/>
      <dgm:t>
        <a:bodyPr/>
        <a:lstStyle/>
        <a:p>
          <a:endParaRPr lang="en-US"/>
        </a:p>
      </dgm:t>
    </dgm:pt>
    <dgm:pt modelId="{A574F627-8946-FB46-BCCF-5C7F409678F9}" type="sibTrans" cxnId="{6FA61C93-1268-D249-BF90-60F4DD4E9C9B}">
      <dgm:prSet/>
      <dgm:spPr/>
      <dgm:t>
        <a:bodyPr/>
        <a:lstStyle/>
        <a:p>
          <a:endParaRPr lang="en-US"/>
        </a:p>
      </dgm:t>
    </dgm:pt>
    <dgm:pt modelId="{389D675D-5051-3D42-B6F7-C114F09CA41C}">
      <dgm:prSet phldrT="[Text]"/>
      <dgm:spPr/>
      <dgm:t>
        <a:bodyPr/>
        <a:lstStyle/>
        <a:p>
          <a:r>
            <a:rPr lang="en-US" dirty="0" smtClean="0"/>
            <a:t>Lab (preclinical)</a:t>
          </a:r>
          <a:endParaRPr lang="en-US" dirty="0"/>
        </a:p>
      </dgm:t>
    </dgm:pt>
    <dgm:pt modelId="{17ED641D-78B3-DA48-A9D6-95FB29F50606}" type="parTrans" cxnId="{4821E91E-EEDC-7048-BE14-F4513C03DC68}">
      <dgm:prSet/>
      <dgm:spPr/>
      <dgm:t>
        <a:bodyPr/>
        <a:lstStyle/>
        <a:p>
          <a:endParaRPr lang="en-US"/>
        </a:p>
      </dgm:t>
    </dgm:pt>
    <dgm:pt modelId="{9FF34C86-4890-7648-9BE7-244E74F9EB2E}" type="sibTrans" cxnId="{4821E91E-EEDC-7048-BE14-F4513C03DC68}">
      <dgm:prSet/>
      <dgm:spPr/>
      <dgm:t>
        <a:bodyPr/>
        <a:lstStyle/>
        <a:p>
          <a:endParaRPr lang="en-US"/>
        </a:p>
      </dgm:t>
    </dgm:pt>
    <dgm:pt modelId="{14D7CC02-406D-DE49-B6DF-7E806F2DF619}" type="pres">
      <dgm:prSet presAssocID="{462EA7FD-6573-B041-9B42-EC08D689A06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5DA0477-AE79-6041-A20F-5A0A09F37E43}" type="pres">
      <dgm:prSet presAssocID="{1045A803-BF4A-6F41-8C3E-3C181F659AE2}" presName="composite" presStyleCnt="0"/>
      <dgm:spPr/>
    </dgm:pt>
    <dgm:pt modelId="{6D1DB3C7-D762-0242-A5D0-01A7F82AE1D5}" type="pres">
      <dgm:prSet presAssocID="{1045A803-BF4A-6F41-8C3E-3C181F659AE2}" presName="bentUpArrow1" presStyleLbl="alignImgPlace1" presStyleIdx="0" presStyleCnt="3"/>
      <dgm:spPr/>
    </dgm:pt>
    <dgm:pt modelId="{03923EB0-4B6B-5B4F-A972-DBBE1C5C2284}" type="pres">
      <dgm:prSet presAssocID="{1045A803-BF4A-6F41-8C3E-3C181F659AE2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257FFA-70F9-4449-ABFE-9732236E1770}" type="pres">
      <dgm:prSet presAssocID="{1045A803-BF4A-6F41-8C3E-3C181F659AE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C7DFF-6B0B-2244-904F-157A5DF93DB3}" type="pres">
      <dgm:prSet presAssocID="{6FE559BE-D6F9-9043-9229-5F205303CA50}" presName="sibTrans" presStyleCnt="0"/>
      <dgm:spPr/>
    </dgm:pt>
    <dgm:pt modelId="{7AC0DF9F-0995-3248-841C-DCAB7F9A279B}" type="pres">
      <dgm:prSet presAssocID="{2062B3A3-DA68-6C4A-ABCD-F1D2D6C050EF}" presName="composite" presStyleCnt="0"/>
      <dgm:spPr/>
    </dgm:pt>
    <dgm:pt modelId="{86142E87-176C-1A4E-8B00-A51B845314E1}" type="pres">
      <dgm:prSet presAssocID="{2062B3A3-DA68-6C4A-ABCD-F1D2D6C050EF}" presName="bentUpArrow1" presStyleLbl="alignImgPlace1" presStyleIdx="1" presStyleCnt="3"/>
      <dgm:spPr/>
    </dgm:pt>
    <dgm:pt modelId="{762EC1B5-3A4B-8841-9AC2-E799704EFD3F}" type="pres">
      <dgm:prSet presAssocID="{2062B3A3-DA68-6C4A-ABCD-F1D2D6C050EF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C3E9F7-55C1-EB43-B7C3-A811B657BB52}" type="pres">
      <dgm:prSet presAssocID="{2062B3A3-DA68-6C4A-ABCD-F1D2D6C050EF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AB94B-8231-CF4D-B793-D2FB17C6D857}" type="pres">
      <dgm:prSet presAssocID="{D06F8302-9F64-C547-B1AC-FF5482B3C47E}" presName="sibTrans" presStyleCnt="0"/>
      <dgm:spPr/>
    </dgm:pt>
    <dgm:pt modelId="{8839AB88-102D-5F49-B64C-7CA608FCE836}" type="pres">
      <dgm:prSet presAssocID="{4E1CA41D-2B53-844A-9AFB-5F0938E23B52}" presName="composite" presStyleCnt="0"/>
      <dgm:spPr/>
    </dgm:pt>
    <dgm:pt modelId="{A4642D49-01A4-B64C-BDC0-2DD9DBF01B2D}" type="pres">
      <dgm:prSet presAssocID="{4E1CA41D-2B53-844A-9AFB-5F0938E23B52}" presName="bentUpArrow1" presStyleLbl="alignImgPlace1" presStyleIdx="2" presStyleCnt="3"/>
      <dgm:spPr/>
    </dgm:pt>
    <dgm:pt modelId="{AFACF8F1-8202-8D4A-AA5E-FA471B21B5FE}" type="pres">
      <dgm:prSet presAssocID="{4E1CA41D-2B53-844A-9AFB-5F0938E23B5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59778-AC48-D14A-9838-54016A4BBEE9}" type="pres">
      <dgm:prSet presAssocID="{4E1CA41D-2B53-844A-9AFB-5F0938E23B52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6F211-12EB-6D4E-B1DD-65358A826BD0}" type="pres">
      <dgm:prSet presAssocID="{CE00A2F8-24E7-D64E-904F-918ED9D5C51B}" presName="sibTrans" presStyleCnt="0"/>
      <dgm:spPr/>
    </dgm:pt>
    <dgm:pt modelId="{31A3AE19-B589-4E44-B229-5AF80AE68698}" type="pres">
      <dgm:prSet presAssocID="{3391AD6B-B7F7-FA4F-979E-B7B691DEA839}" presName="composite" presStyleCnt="0"/>
      <dgm:spPr/>
    </dgm:pt>
    <dgm:pt modelId="{057E151D-8C7D-BB46-B6AF-D3B3474B43AB}" type="pres">
      <dgm:prSet presAssocID="{3391AD6B-B7F7-FA4F-979E-B7B691DEA839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EE605A-D130-624B-AF9F-368BAB675618}" type="pres">
      <dgm:prSet presAssocID="{3391AD6B-B7F7-FA4F-979E-B7B691DEA839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58B7B4-6C8C-1B44-983D-AC0E80292ACB}" srcId="{1045A803-BF4A-6F41-8C3E-3C181F659AE2}" destId="{83C25104-83EE-EE47-B6D4-344F566E6EB6}" srcOrd="1" destOrd="0" parTransId="{A5404CA8-978F-474C-9B77-28777E2C6C2E}" sibTransId="{2CFD51A0-853F-E540-B0B4-DBC760CCD747}"/>
    <dgm:cxn modelId="{905A0242-FFEB-8444-A8B0-41FAA261F072}" type="presOf" srcId="{B083B7DD-B8FB-D049-94C2-C4A64015FEEF}" destId="{00359778-AC48-D14A-9838-54016A4BBEE9}" srcOrd="0" destOrd="1" presId="urn:microsoft.com/office/officeart/2005/8/layout/StepDownProcess"/>
    <dgm:cxn modelId="{89082BCF-9436-0C45-ADA9-66496E39B436}" srcId="{4E1CA41D-2B53-844A-9AFB-5F0938E23B52}" destId="{B083B7DD-B8FB-D049-94C2-C4A64015FEEF}" srcOrd="1" destOrd="0" parTransId="{E8AE1E74-DC31-304C-85FD-81051A0777B8}" sibTransId="{27B70D9A-EA0D-5848-A0B8-9B788D2972A9}"/>
    <dgm:cxn modelId="{AE5F2942-65EB-554F-8246-56941C1DC0B3}" srcId="{4E1CA41D-2B53-844A-9AFB-5F0938E23B52}" destId="{8F9D281C-70F8-D845-A410-507AE5F3EF03}" srcOrd="0" destOrd="0" parTransId="{28CC0A51-B046-A84F-8DB9-C2B694413964}" sibTransId="{3A078A4C-601F-D549-9C71-E2EE61F6941E}"/>
    <dgm:cxn modelId="{C59FA7A2-5B80-9C4B-94D0-A422374086E9}" srcId="{4E1CA41D-2B53-844A-9AFB-5F0938E23B52}" destId="{43547F8E-99BA-3049-BCBA-8D250220F2D0}" srcOrd="3" destOrd="0" parTransId="{BB8F69E7-D4E6-034F-B249-A07B63EFE1EA}" sibTransId="{AC6119DA-D7DA-C248-90AE-C93857C8C8F2}"/>
    <dgm:cxn modelId="{D22D1D13-CE16-194C-AC99-93440A896702}" type="presOf" srcId="{83C25104-83EE-EE47-B6D4-344F566E6EB6}" destId="{97257FFA-70F9-4449-ABFE-9732236E1770}" srcOrd="0" destOrd="1" presId="urn:microsoft.com/office/officeart/2005/8/layout/StepDownProcess"/>
    <dgm:cxn modelId="{D46C788B-5A8C-9F4A-B507-C80126B40CB1}" type="presOf" srcId="{389D675D-5051-3D42-B6F7-C114F09CA41C}" destId="{97257FFA-70F9-4449-ABFE-9732236E1770}" srcOrd="0" destOrd="0" presId="urn:microsoft.com/office/officeart/2005/8/layout/StepDownProcess"/>
    <dgm:cxn modelId="{9AC990D5-194C-2242-BA1F-FBD8C26A9F6A}" type="presOf" srcId="{ED8457AD-BD02-F44D-82FC-8045C039FDA8}" destId="{97257FFA-70F9-4449-ABFE-9732236E1770}" srcOrd="0" destOrd="2" presId="urn:microsoft.com/office/officeart/2005/8/layout/StepDownProcess"/>
    <dgm:cxn modelId="{C58FD192-5517-8A4E-BD92-1F6ECB2A7DF5}" type="presOf" srcId="{12A46CB2-4D64-454E-993C-49F0453B1AFA}" destId="{F7EE605A-D130-624B-AF9F-368BAB675618}" srcOrd="0" destOrd="0" presId="urn:microsoft.com/office/officeart/2005/8/layout/StepDownProcess"/>
    <dgm:cxn modelId="{C487433B-C864-BE42-9886-6E73B6A91ECB}" type="presOf" srcId="{1045A803-BF4A-6F41-8C3E-3C181F659AE2}" destId="{03923EB0-4B6B-5B4F-A972-DBBE1C5C2284}" srcOrd="0" destOrd="0" presId="urn:microsoft.com/office/officeart/2005/8/layout/StepDownProcess"/>
    <dgm:cxn modelId="{ECFC67F2-651A-9444-A427-BDC1E8E2B0AB}" type="presOf" srcId="{3391AD6B-B7F7-FA4F-979E-B7B691DEA839}" destId="{057E151D-8C7D-BB46-B6AF-D3B3474B43AB}" srcOrd="0" destOrd="0" presId="urn:microsoft.com/office/officeart/2005/8/layout/StepDownProcess"/>
    <dgm:cxn modelId="{C62558D2-5168-B14F-9542-A91D8EA22849}" type="presOf" srcId="{4E1CA41D-2B53-844A-9AFB-5F0938E23B52}" destId="{AFACF8F1-8202-8D4A-AA5E-FA471B21B5FE}" srcOrd="0" destOrd="0" presId="urn:microsoft.com/office/officeart/2005/8/layout/StepDownProcess"/>
    <dgm:cxn modelId="{9AA6EBF2-AFEF-EE45-A7AB-90039BEC607F}" srcId="{462EA7FD-6573-B041-9B42-EC08D689A060}" destId="{3391AD6B-B7F7-FA4F-979E-B7B691DEA839}" srcOrd="3" destOrd="0" parTransId="{615EDE72-7454-EE43-BEE5-3C78F3B6984F}" sibTransId="{D2426A9E-761A-0E43-AFFD-539231D226BF}"/>
    <dgm:cxn modelId="{DBA3BCA5-CCA6-ED4C-9F18-208BC75F6B17}" type="presOf" srcId="{8082D5B2-F9A5-6841-A7D1-74A957D50C5B}" destId="{28C3E9F7-55C1-EB43-B7C3-A811B657BB52}" srcOrd="0" destOrd="0" presId="urn:microsoft.com/office/officeart/2005/8/layout/StepDownProcess"/>
    <dgm:cxn modelId="{B27737B2-171C-E04A-9E8B-69AC90A55E46}" type="presOf" srcId="{2062B3A3-DA68-6C4A-ABCD-F1D2D6C050EF}" destId="{762EC1B5-3A4B-8841-9AC2-E799704EFD3F}" srcOrd="0" destOrd="0" presId="urn:microsoft.com/office/officeart/2005/8/layout/StepDownProcess"/>
    <dgm:cxn modelId="{4821E91E-EEDC-7048-BE14-F4513C03DC68}" srcId="{1045A803-BF4A-6F41-8C3E-3C181F659AE2}" destId="{389D675D-5051-3D42-B6F7-C114F09CA41C}" srcOrd="0" destOrd="0" parTransId="{17ED641D-78B3-DA48-A9D6-95FB29F50606}" sibTransId="{9FF34C86-4890-7648-9BE7-244E74F9EB2E}"/>
    <dgm:cxn modelId="{822248FE-E134-2D4B-8875-30D26109C68E}" srcId="{462EA7FD-6573-B041-9B42-EC08D689A060}" destId="{2062B3A3-DA68-6C4A-ABCD-F1D2D6C050EF}" srcOrd="1" destOrd="0" parTransId="{138F11C2-C349-324B-AC24-3CC65ED40F54}" sibTransId="{D06F8302-9F64-C547-B1AC-FF5482B3C47E}"/>
    <dgm:cxn modelId="{F97F3B7E-C6D0-E845-BD2C-2660DAF9BDA6}" srcId="{462EA7FD-6573-B041-9B42-EC08D689A060}" destId="{4E1CA41D-2B53-844A-9AFB-5F0938E23B52}" srcOrd="2" destOrd="0" parTransId="{AD6C195B-9CA7-074E-9BB2-DF61B238BCF7}" sibTransId="{CE00A2F8-24E7-D64E-904F-918ED9D5C51B}"/>
    <dgm:cxn modelId="{A8BB8E07-EB4A-FF4B-89D9-69E50DCBC051}" type="presOf" srcId="{462EA7FD-6573-B041-9B42-EC08D689A060}" destId="{14D7CC02-406D-DE49-B6DF-7E806F2DF619}" srcOrd="0" destOrd="0" presId="urn:microsoft.com/office/officeart/2005/8/layout/StepDownProcess"/>
    <dgm:cxn modelId="{7DDB5BA4-C795-304B-826D-889B43097596}" srcId="{4E1CA41D-2B53-844A-9AFB-5F0938E23B52}" destId="{EC622314-0C5B-124E-9C79-882A21B771FB}" srcOrd="2" destOrd="0" parTransId="{EB7C556E-A886-774C-BD3A-1CCB57D311E0}" sibTransId="{BABB96B9-9B91-5645-8096-2B050889D0BF}"/>
    <dgm:cxn modelId="{DF3E7426-A1C5-4D44-B8B1-D9A90FC4E7B4}" srcId="{462EA7FD-6573-B041-9B42-EC08D689A060}" destId="{1045A803-BF4A-6F41-8C3E-3C181F659AE2}" srcOrd="0" destOrd="0" parTransId="{1A928E59-F54C-C04D-A46A-372C03CCD684}" sibTransId="{6FE559BE-D6F9-9043-9229-5F205303CA50}"/>
    <dgm:cxn modelId="{708AEFA8-D8D0-ED4F-B9ED-AA70E117ED18}" type="presOf" srcId="{43547F8E-99BA-3049-BCBA-8D250220F2D0}" destId="{00359778-AC48-D14A-9838-54016A4BBEE9}" srcOrd="0" destOrd="3" presId="urn:microsoft.com/office/officeart/2005/8/layout/StepDownProcess"/>
    <dgm:cxn modelId="{AD347499-8020-284C-8D8F-BCDADA0946E7}" srcId="{2062B3A3-DA68-6C4A-ABCD-F1D2D6C050EF}" destId="{8082D5B2-F9A5-6841-A7D1-74A957D50C5B}" srcOrd="0" destOrd="0" parTransId="{72A3CD36-9D4C-2D4C-8D13-E2441846ED6B}" sibTransId="{71034449-717E-8B44-B744-9F31CB76BE7D}"/>
    <dgm:cxn modelId="{EDD7791B-0754-BB4E-A1DC-801364F0BFF1}" srcId="{1045A803-BF4A-6F41-8C3E-3C181F659AE2}" destId="{ED8457AD-BD02-F44D-82FC-8045C039FDA8}" srcOrd="2" destOrd="0" parTransId="{6475160E-E404-3F4E-9F67-968575AFC45D}" sibTransId="{34BC41A5-2831-8A4C-85F9-5EDAB1064837}"/>
    <dgm:cxn modelId="{32AFED29-FF61-8C47-877E-A88B5BEDB911}" type="presOf" srcId="{EC622314-0C5B-124E-9C79-882A21B771FB}" destId="{00359778-AC48-D14A-9838-54016A4BBEE9}" srcOrd="0" destOrd="2" presId="urn:microsoft.com/office/officeart/2005/8/layout/StepDownProcess"/>
    <dgm:cxn modelId="{6FA61C93-1268-D249-BF90-60F4DD4E9C9B}" srcId="{3391AD6B-B7F7-FA4F-979E-B7B691DEA839}" destId="{12A46CB2-4D64-454E-993C-49F0453B1AFA}" srcOrd="0" destOrd="0" parTransId="{0C601990-CC0C-F747-86B3-192925B4A673}" sibTransId="{A574F627-8946-FB46-BCCF-5C7F409678F9}"/>
    <dgm:cxn modelId="{6B386FCE-E071-5749-8992-EE3BB22D2BF4}" type="presOf" srcId="{8F9D281C-70F8-D845-A410-507AE5F3EF03}" destId="{00359778-AC48-D14A-9838-54016A4BBEE9}" srcOrd="0" destOrd="0" presId="urn:microsoft.com/office/officeart/2005/8/layout/StepDownProcess"/>
    <dgm:cxn modelId="{901F7483-ABAE-5045-B975-3F4BAE959340}" type="presParOf" srcId="{14D7CC02-406D-DE49-B6DF-7E806F2DF619}" destId="{75DA0477-AE79-6041-A20F-5A0A09F37E43}" srcOrd="0" destOrd="0" presId="urn:microsoft.com/office/officeart/2005/8/layout/StepDownProcess"/>
    <dgm:cxn modelId="{4E6D2243-FBC7-0D41-9F6D-FD0C22E78AD7}" type="presParOf" srcId="{75DA0477-AE79-6041-A20F-5A0A09F37E43}" destId="{6D1DB3C7-D762-0242-A5D0-01A7F82AE1D5}" srcOrd="0" destOrd="0" presId="urn:microsoft.com/office/officeart/2005/8/layout/StepDownProcess"/>
    <dgm:cxn modelId="{2DA0BCB7-1E6A-E84B-ACC6-A35B7CF3E2F3}" type="presParOf" srcId="{75DA0477-AE79-6041-A20F-5A0A09F37E43}" destId="{03923EB0-4B6B-5B4F-A972-DBBE1C5C2284}" srcOrd="1" destOrd="0" presId="urn:microsoft.com/office/officeart/2005/8/layout/StepDownProcess"/>
    <dgm:cxn modelId="{750EF5C8-4248-4A41-95F7-84594E459197}" type="presParOf" srcId="{75DA0477-AE79-6041-A20F-5A0A09F37E43}" destId="{97257FFA-70F9-4449-ABFE-9732236E1770}" srcOrd="2" destOrd="0" presId="urn:microsoft.com/office/officeart/2005/8/layout/StepDownProcess"/>
    <dgm:cxn modelId="{801CB55B-F08A-9745-BA72-FABECF2896FD}" type="presParOf" srcId="{14D7CC02-406D-DE49-B6DF-7E806F2DF619}" destId="{9BBC7DFF-6B0B-2244-904F-157A5DF93DB3}" srcOrd="1" destOrd="0" presId="urn:microsoft.com/office/officeart/2005/8/layout/StepDownProcess"/>
    <dgm:cxn modelId="{0D12D023-C114-484E-8964-4CACDB4DCC7C}" type="presParOf" srcId="{14D7CC02-406D-DE49-B6DF-7E806F2DF619}" destId="{7AC0DF9F-0995-3248-841C-DCAB7F9A279B}" srcOrd="2" destOrd="0" presId="urn:microsoft.com/office/officeart/2005/8/layout/StepDownProcess"/>
    <dgm:cxn modelId="{729C0F51-8E6C-0446-90B3-B5FED8B35AFA}" type="presParOf" srcId="{7AC0DF9F-0995-3248-841C-DCAB7F9A279B}" destId="{86142E87-176C-1A4E-8B00-A51B845314E1}" srcOrd="0" destOrd="0" presId="urn:microsoft.com/office/officeart/2005/8/layout/StepDownProcess"/>
    <dgm:cxn modelId="{3F2FD5F5-241C-D74E-8664-DD1CEC241992}" type="presParOf" srcId="{7AC0DF9F-0995-3248-841C-DCAB7F9A279B}" destId="{762EC1B5-3A4B-8841-9AC2-E799704EFD3F}" srcOrd="1" destOrd="0" presId="urn:microsoft.com/office/officeart/2005/8/layout/StepDownProcess"/>
    <dgm:cxn modelId="{DCB93800-1C35-F841-B6C9-421CE127F8A1}" type="presParOf" srcId="{7AC0DF9F-0995-3248-841C-DCAB7F9A279B}" destId="{28C3E9F7-55C1-EB43-B7C3-A811B657BB52}" srcOrd="2" destOrd="0" presId="urn:microsoft.com/office/officeart/2005/8/layout/StepDownProcess"/>
    <dgm:cxn modelId="{9BDE6B22-8C43-2740-8776-B4875C681359}" type="presParOf" srcId="{14D7CC02-406D-DE49-B6DF-7E806F2DF619}" destId="{A8DAB94B-8231-CF4D-B793-D2FB17C6D857}" srcOrd="3" destOrd="0" presId="urn:microsoft.com/office/officeart/2005/8/layout/StepDownProcess"/>
    <dgm:cxn modelId="{3C5A7945-A98A-2D46-9700-4B5BD3B5B684}" type="presParOf" srcId="{14D7CC02-406D-DE49-B6DF-7E806F2DF619}" destId="{8839AB88-102D-5F49-B64C-7CA608FCE836}" srcOrd="4" destOrd="0" presId="urn:microsoft.com/office/officeart/2005/8/layout/StepDownProcess"/>
    <dgm:cxn modelId="{76EDF27F-F892-6640-A236-BF3DC8A94C6B}" type="presParOf" srcId="{8839AB88-102D-5F49-B64C-7CA608FCE836}" destId="{A4642D49-01A4-B64C-BDC0-2DD9DBF01B2D}" srcOrd="0" destOrd="0" presId="urn:microsoft.com/office/officeart/2005/8/layout/StepDownProcess"/>
    <dgm:cxn modelId="{85EC1463-FFB4-3842-BD80-58529F1A062D}" type="presParOf" srcId="{8839AB88-102D-5F49-B64C-7CA608FCE836}" destId="{AFACF8F1-8202-8D4A-AA5E-FA471B21B5FE}" srcOrd="1" destOrd="0" presId="urn:microsoft.com/office/officeart/2005/8/layout/StepDownProcess"/>
    <dgm:cxn modelId="{5EFA369C-E45E-AD40-A17D-9A0F0FD13674}" type="presParOf" srcId="{8839AB88-102D-5F49-B64C-7CA608FCE836}" destId="{00359778-AC48-D14A-9838-54016A4BBEE9}" srcOrd="2" destOrd="0" presId="urn:microsoft.com/office/officeart/2005/8/layout/StepDownProcess"/>
    <dgm:cxn modelId="{DA29621A-15F2-E14C-9278-D5358874C7EF}" type="presParOf" srcId="{14D7CC02-406D-DE49-B6DF-7E806F2DF619}" destId="{0D46F211-12EB-6D4E-B1DD-65358A826BD0}" srcOrd="5" destOrd="0" presId="urn:microsoft.com/office/officeart/2005/8/layout/StepDownProcess"/>
    <dgm:cxn modelId="{07105F39-238F-ED4D-959D-938F905994DE}" type="presParOf" srcId="{14D7CC02-406D-DE49-B6DF-7E806F2DF619}" destId="{31A3AE19-B589-4E44-B229-5AF80AE68698}" srcOrd="6" destOrd="0" presId="urn:microsoft.com/office/officeart/2005/8/layout/StepDownProcess"/>
    <dgm:cxn modelId="{F2195964-CAB3-C245-A2F6-878F83D7B413}" type="presParOf" srcId="{31A3AE19-B589-4E44-B229-5AF80AE68698}" destId="{057E151D-8C7D-BB46-B6AF-D3B3474B43AB}" srcOrd="0" destOrd="0" presId="urn:microsoft.com/office/officeart/2005/8/layout/StepDownProcess"/>
    <dgm:cxn modelId="{7C8564A8-90D9-0B4B-B5EE-19CA369DEFF6}" type="presParOf" srcId="{31A3AE19-B589-4E44-B229-5AF80AE68698}" destId="{F7EE605A-D130-624B-AF9F-368BAB67561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13C4F96-D98D-7F4F-ABDF-3AA537465667}" type="doc">
      <dgm:prSet loTypeId="urn:microsoft.com/office/officeart/2008/layout/RadialCluster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79ADE1-7D8D-764A-B9BA-FF1711D84ADF}">
      <dgm:prSet phldrT="[Text]"/>
      <dgm:spPr/>
      <dgm:t>
        <a:bodyPr/>
        <a:lstStyle/>
        <a:p>
          <a:r>
            <a:rPr lang="en-US" dirty="0" smtClean="0"/>
            <a:t>Connector Gene</a:t>
          </a:r>
          <a:endParaRPr lang="en-US" dirty="0"/>
        </a:p>
      </dgm:t>
    </dgm:pt>
    <dgm:pt modelId="{77782DE0-ECC3-3049-A99E-E21A76ADB0A0}" type="parTrans" cxnId="{47D4D396-6E55-F145-803D-5E31FAA8A225}">
      <dgm:prSet/>
      <dgm:spPr/>
      <dgm:t>
        <a:bodyPr/>
        <a:lstStyle/>
        <a:p>
          <a:endParaRPr lang="en-US"/>
        </a:p>
      </dgm:t>
    </dgm:pt>
    <dgm:pt modelId="{4F5C3167-1FD7-B741-8A93-D873ACCF6DC1}" type="sibTrans" cxnId="{47D4D396-6E55-F145-803D-5E31FAA8A225}">
      <dgm:prSet/>
      <dgm:spPr/>
      <dgm:t>
        <a:bodyPr/>
        <a:lstStyle/>
        <a:p>
          <a:endParaRPr lang="en-US"/>
        </a:p>
      </dgm:t>
    </dgm:pt>
    <dgm:pt modelId="{8BF727E0-1642-794A-97C4-22C0BED33C9F}">
      <dgm:prSet phldrT="[Text]"/>
      <dgm:spPr/>
      <dgm:t>
        <a:bodyPr/>
        <a:lstStyle/>
        <a:p>
          <a:r>
            <a:rPr lang="en-US" dirty="0" smtClean="0"/>
            <a:t>New putative Drug Target (from learnt rules)</a:t>
          </a:r>
          <a:endParaRPr lang="en-US" dirty="0"/>
        </a:p>
      </dgm:t>
    </dgm:pt>
    <dgm:pt modelId="{A7E9D12A-C154-CF47-A56E-15E249C04E36}" type="parTrans" cxnId="{68F49FFC-F0F0-484C-AE40-0DBA4E7C6DB9}">
      <dgm:prSet/>
      <dgm:spPr/>
      <dgm:t>
        <a:bodyPr/>
        <a:lstStyle/>
        <a:p>
          <a:endParaRPr lang="en-US"/>
        </a:p>
      </dgm:t>
    </dgm:pt>
    <dgm:pt modelId="{71A044B3-23AC-4249-B96A-0E44C1BCD47D}" type="sibTrans" cxnId="{68F49FFC-F0F0-484C-AE40-0DBA4E7C6DB9}">
      <dgm:prSet/>
      <dgm:spPr/>
      <dgm:t>
        <a:bodyPr/>
        <a:lstStyle/>
        <a:p>
          <a:endParaRPr lang="en-US"/>
        </a:p>
      </dgm:t>
    </dgm:pt>
    <dgm:pt modelId="{E9C7118D-8A1E-8549-8BEB-E70D4A9BF19E}">
      <dgm:prSet phldrT="[Text]"/>
      <dgm:spPr/>
      <dgm:t>
        <a:bodyPr/>
        <a:lstStyle/>
        <a:p>
          <a:r>
            <a:rPr lang="en-US" dirty="0" smtClean="0"/>
            <a:t>Dementia disease gene (OMIM)</a:t>
          </a:r>
          <a:endParaRPr lang="en-US" dirty="0"/>
        </a:p>
      </dgm:t>
    </dgm:pt>
    <dgm:pt modelId="{94766375-ABDB-A443-BE12-5DB6C353C7FF}" type="parTrans" cxnId="{F5AC6608-AA3B-5848-B8E6-2D244F3B814C}">
      <dgm:prSet/>
      <dgm:spPr/>
      <dgm:t>
        <a:bodyPr/>
        <a:lstStyle/>
        <a:p>
          <a:endParaRPr lang="en-US"/>
        </a:p>
      </dgm:t>
    </dgm:pt>
    <dgm:pt modelId="{2ACCEA21-5CCC-4143-803C-250D1707EADA}" type="sibTrans" cxnId="{F5AC6608-AA3B-5848-B8E6-2D244F3B814C}">
      <dgm:prSet/>
      <dgm:spPr/>
      <dgm:t>
        <a:bodyPr/>
        <a:lstStyle/>
        <a:p>
          <a:endParaRPr lang="en-US"/>
        </a:p>
      </dgm:t>
    </dgm:pt>
    <dgm:pt modelId="{871F0264-1AAF-244A-837A-473C9D4F23D4}" type="pres">
      <dgm:prSet presAssocID="{A13C4F96-D98D-7F4F-ABDF-3AA53746566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E236AE0-FF63-BC4C-8A83-DE4A6C081CB8}" type="pres">
      <dgm:prSet presAssocID="{8A79ADE1-7D8D-764A-B9BA-FF1711D84ADF}" presName="singleCycle" presStyleCnt="0"/>
      <dgm:spPr/>
    </dgm:pt>
    <dgm:pt modelId="{C514269E-DB0F-D743-9C51-644DF5B60B53}" type="pres">
      <dgm:prSet presAssocID="{8A79ADE1-7D8D-764A-B9BA-FF1711D84ADF}" presName="singleCenter" presStyleLbl="node1" presStyleIdx="0" presStyleCnt="3" custScaleX="120543" custScaleY="125507" custLinFactNeighborX="-488" custLinFactNeighborY="-34146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A0182531-1658-A14A-99DF-D772A8E5F17D}" type="pres">
      <dgm:prSet presAssocID="{A7E9D12A-C154-CF47-A56E-15E249C04E36}" presName="Name56" presStyleLbl="parChTrans1D2" presStyleIdx="0" presStyleCnt="2"/>
      <dgm:spPr/>
      <dgm:t>
        <a:bodyPr/>
        <a:lstStyle/>
        <a:p>
          <a:endParaRPr lang="en-US"/>
        </a:p>
      </dgm:t>
    </dgm:pt>
    <dgm:pt modelId="{DF1C7270-E7D2-DD4B-A23F-CF6E44F6E8E7}" type="pres">
      <dgm:prSet presAssocID="{8BF727E0-1642-794A-97C4-22C0BED33C9F}" presName="text0" presStyleLbl="node1" presStyleIdx="1" presStyleCnt="3" custScaleX="214819" custScaleY="160132" custRadScaleRad="175027" custRadScaleInc="1055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F6CB8-E2CB-6745-A511-CBC26A1B8992}" type="pres">
      <dgm:prSet presAssocID="{94766375-ABDB-A443-BE12-5DB6C353C7FF}" presName="Name56" presStyleLbl="parChTrans1D2" presStyleIdx="1" presStyleCnt="2"/>
      <dgm:spPr/>
      <dgm:t>
        <a:bodyPr/>
        <a:lstStyle/>
        <a:p>
          <a:endParaRPr lang="en-US"/>
        </a:p>
      </dgm:t>
    </dgm:pt>
    <dgm:pt modelId="{8157FF5E-8373-4946-9758-F2D97A0377EC}" type="pres">
      <dgm:prSet presAssocID="{E9C7118D-8A1E-8549-8BEB-E70D4A9BF19E}" presName="text0" presStyleLbl="node1" presStyleIdx="2" presStyleCnt="3" custScaleX="195261" custScaleY="165058" custRadScaleRad="167133" custRadScaleInc="916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E3B446-AA8E-704C-89E1-7FD52214A600}" type="presOf" srcId="{E9C7118D-8A1E-8549-8BEB-E70D4A9BF19E}" destId="{8157FF5E-8373-4946-9758-F2D97A0377EC}" srcOrd="0" destOrd="0" presId="urn:microsoft.com/office/officeart/2008/layout/RadialCluster"/>
    <dgm:cxn modelId="{3BF382D3-5E86-3B44-95C3-DD86AA0CD936}" type="presOf" srcId="{8BF727E0-1642-794A-97C4-22C0BED33C9F}" destId="{DF1C7270-E7D2-DD4B-A23F-CF6E44F6E8E7}" srcOrd="0" destOrd="0" presId="urn:microsoft.com/office/officeart/2008/layout/RadialCluster"/>
    <dgm:cxn modelId="{DC8D1C19-A303-1645-BD6B-84FBA864C7D0}" type="presOf" srcId="{8A79ADE1-7D8D-764A-B9BA-FF1711D84ADF}" destId="{C514269E-DB0F-D743-9C51-644DF5B60B53}" srcOrd="0" destOrd="0" presId="urn:microsoft.com/office/officeart/2008/layout/RadialCluster"/>
    <dgm:cxn modelId="{68F49FFC-F0F0-484C-AE40-0DBA4E7C6DB9}" srcId="{8A79ADE1-7D8D-764A-B9BA-FF1711D84ADF}" destId="{8BF727E0-1642-794A-97C4-22C0BED33C9F}" srcOrd="0" destOrd="0" parTransId="{A7E9D12A-C154-CF47-A56E-15E249C04E36}" sibTransId="{71A044B3-23AC-4249-B96A-0E44C1BCD47D}"/>
    <dgm:cxn modelId="{47D4D396-6E55-F145-803D-5E31FAA8A225}" srcId="{A13C4F96-D98D-7F4F-ABDF-3AA537465667}" destId="{8A79ADE1-7D8D-764A-B9BA-FF1711D84ADF}" srcOrd="0" destOrd="0" parTransId="{77782DE0-ECC3-3049-A99E-E21A76ADB0A0}" sibTransId="{4F5C3167-1FD7-B741-8A93-D873ACCF6DC1}"/>
    <dgm:cxn modelId="{214AF91A-CF28-CB41-804B-25DAACED3B05}" type="presOf" srcId="{94766375-ABDB-A443-BE12-5DB6C353C7FF}" destId="{0B8F6CB8-E2CB-6745-A511-CBC26A1B8992}" srcOrd="0" destOrd="0" presId="urn:microsoft.com/office/officeart/2008/layout/RadialCluster"/>
    <dgm:cxn modelId="{287D594A-2793-3C4A-BFA6-92AFB9914970}" type="presOf" srcId="{A13C4F96-D98D-7F4F-ABDF-3AA537465667}" destId="{871F0264-1AAF-244A-837A-473C9D4F23D4}" srcOrd="0" destOrd="0" presId="urn:microsoft.com/office/officeart/2008/layout/RadialCluster"/>
    <dgm:cxn modelId="{1E73AAB0-16C0-7744-ACA4-D9DA056EADC5}" type="presOf" srcId="{A7E9D12A-C154-CF47-A56E-15E249C04E36}" destId="{A0182531-1658-A14A-99DF-D772A8E5F17D}" srcOrd="0" destOrd="0" presId="urn:microsoft.com/office/officeart/2008/layout/RadialCluster"/>
    <dgm:cxn modelId="{F5AC6608-AA3B-5848-B8E6-2D244F3B814C}" srcId="{8A79ADE1-7D8D-764A-B9BA-FF1711D84ADF}" destId="{E9C7118D-8A1E-8549-8BEB-E70D4A9BF19E}" srcOrd="1" destOrd="0" parTransId="{94766375-ABDB-A443-BE12-5DB6C353C7FF}" sibTransId="{2ACCEA21-5CCC-4143-803C-250D1707EADA}"/>
    <dgm:cxn modelId="{82D1195B-55FB-3E4D-913E-6C20B0E76E1D}" type="presParOf" srcId="{871F0264-1AAF-244A-837A-473C9D4F23D4}" destId="{5E236AE0-FF63-BC4C-8A83-DE4A6C081CB8}" srcOrd="0" destOrd="0" presId="urn:microsoft.com/office/officeart/2008/layout/RadialCluster"/>
    <dgm:cxn modelId="{3BFFA78B-91B0-6846-B0BA-E54509F47DCD}" type="presParOf" srcId="{5E236AE0-FF63-BC4C-8A83-DE4A6C081CB8}" destId="{C514269E-DB0F-D743-9C51-644DF5B60B53}" srcOrd="0" destOrd="0" presId="urn:microsoft.com/office/officeart/2008/layout/RadialCluster"/>
    <dgm:cxn modelId="{AEF24841-D3E5-5A42-BBC4-EEF1B95429E8}" type="presParOf" srcId="{5E236AE0-FF63-BC4C-8A83-DE4A6C081CB8}" destId="{A0182531-1658-A14A-99DF-D772A8E5F17D}" srcOrd="1" destOrd="0" presId="urn:microsoft.com/office/officeart/2008/layout/RadialCluster"/>
    <dgm:cxn modelId="{ADDF3D18-6907-DF45-98BB-1B3670C75ED6}" type="presParOf" srcId="{5E236AE0-FF63-BC4C-8A83-DE4A6C081CB8}" destId="{DF1C7270-E7D2-DD4B-A23F-CF6E44F6E8E7}" srcOrd="2" destOrd="0" presId="urn:microsoft.com/office/officeart/2008/layout/RadialCluster"/>
    <dgm:cxn modelId="{2F434C10-44FB-9E45-869E-E68960BB8CE5}" type="presParOf" srcId="{5E236AE0-FF63-BC4C-8A83-DE4A6C081CB8}" destId="{0B8F6CB8-E2CB-6745-A511-CBC26A1B8992}" srcOrd="3" destOrd="0" presId="urn:microsoft.com/office/officeart/2008/layout/RadialCluster"/>
    <dgm:cxn modelId="{9BD60CA7-0B3D-0149-93F9-4FB0CA9740F2}" type="presParOf" srcId="{5E236AE0-FF63-BC4C-8A83-DE4A6C081CB8}" destId="{8157FF5E-8373-4946-9758-F2D97A0377EC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3F1592-2DD7-9146-BAA8-C2A716660524}" type="doc">
      <dgm:prSet loTypeId="urn:microsoft.com/office/officeart/2008/layout/VerticalCurvedLis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5AA328-BCFC-DD46-AED5-9EE2F06957CE}">
      <dgm:prSet phldrT="[Text]"/>
      <dgm:spPr/>
      <dgm:t>
        <a:bodyPr/>
        <a:lstStyle/>
        <a:p>
          <a:r>
            <a:rPr lang="en-US" dirty="0" smtClean="0"/>
            <a:t>Confidence score for drug development stage</a:t>
          </a:r>
          <a:endParaRPr lang="en-US" dirty="0"/>
        </a:p>
      </dgm:t>
    </dgm:pt>
    <dgm:pt modelId="{BC6A5003-2436-7641-88DC-0C5E4CE66A84}" type="parTrans" cxnId="{5748E92B-1B48-9A4A-ABE7-585C3927EB1F}">
      <dgm:prSet/>
      <dgm:spPr/>
      <dgm:t>
        <a:bodyPr/>
        <a:lstStyle/>
        <a:p>
          <a:endParaRPr lang="en-US"/>
        </a:p>
      </dgm:t>
    </dgm:pt>
    <dgm:pt modelId="{FAEE200A-498E-E748-97EE-DBBC83D94C01}" type="sibTrans" cxnId="{5748E92B-1B48-9A4A-ABE7-585C3927EB1F}">
      <dgm:prSet/>
      <dgm:spPr/>
      <dgm:t>
        <a:bodyPr/>
        <a:lstStyle/>
        <a:p>
          <a:endParaRPr lang="en-US"/>
        </a:p>
      </dgm:t>
    </dgm:pt>
    <dgm:pt modelId="{B3F7C0CF-0D0B-C74F-970E-9186AB200ED2}">
      <dgm:prSet phldrT="[Text]"/>
      <dgm:spPr/>
      <dgm:t>
        <a:bodyPr/>
        <a:lstStyle/>
        <a:p>
          <a:r>
            <a:rPr lang="en-US" dirty="0" smtClean="0"/>
            <a:t>Primary targets of drug</a:t>
          </a:r>
          <a:endParaRPr lang="en-US" dirty="0"/>
        </a:p>
      </dgm:t>
    </dgm:pt>
    <dgm:pt modelId="{5F0E2E93-83A1-3B43-8D29-7C8AC92C27CC}" type="parTrans" cxnId="{EB6FDF0C-A036-3E41-BCF3-ED4B59068926}">
      <dgm:prSet/>
      <dgm:spPr/>
      <dgm:t>
        <a:bodyPr/>
        <a:lstStyle/>
        <a:p>
          <a:endParaRPr lang="en-US"/>
        </a:p>
      </dgm:t>
    </dgm:pt>
    <dgm:pt modelId="{BAFDB602-B896-8A4E-A231-62074CD3DC99}" type="sibTrans" cxnId="{EB6FDF0C-A036-3E41-BCF3-ED4B59068926}">
      <dgm:prSet/>
      <dgm:spPr/>
      <dgm:t>
        <a:bodyPr/>
        <a:lstStyle/>
        <a:p>
          <a:endParaRPr lang="en-US"/>
        </a:p>
      </dgm:t>
    </dgm:pt>
    <dgm:pt modelId="{3361B76F-0D36-BB45-9A2C-615E781F4C27}">
      <dgm:prSet phldrT="[Text]"/>
      <dgm:spPr/>
      <dgm:t>
        <a:bodyPr/>
        <a:lstStyle/>
        <a:p>
          <a:r>
            <a:rPr lang="en-US" dirty="0" smtClean="0"/>
            <a:t>Hugo ID -&gt; </a:t>
          </a:r>
          <a:r>
            <a:rPr lang="en-US" dirty="0" err="1" smtClean="0"/>
            <a:t>UniProt</a:t>
          </a:r>
          <a:r>
            <a:rPr lang="en-US" dirty="0" smtClean="0"/>
            <a:t> protein accession</a:t>
          </a:r>
          <a:endParaRPr lang="en-US" dirty="0"/>
        </a:p>
      </dgm:t>
    </dgm:pt>
    <dgm:pt modelId="{81ED1EE2-12AA-634E-9EA8-C0A03072B00F}" type="parTrans" cxnId="{EE12C553-1CF0-C741-BBE8-D2ECF28978B0}">
      <dgm:prSet/>
      <dgm:spPr/>
      <dgm:t>
        <a:bodyPr/>
        <a:lstStyle/>
        <a:p>
          <a:endParaRPr lang="en-US"/>
        </a:p>
      </dgm:t>
    </dgm:pt>
    <dgm:pt modelId="{101F3E8C-A636-9845-AAD1-F594B79EEB3A}" type="sibTrans" cxnId="{EE12C553-1CF0-C741-BBE8-D2ECF28978B0}">
      <dgm:prSet/>
      <dgm:spPr/>
      <dgm:t>
        <a:bodyPr/>
        <a:lstStyle/>
        <a:p>
          <a:endParaRPr lang="en-US"/>
        </a:p>
      </dgm:t>
    </dgm:pt>
    <dgm:pt modelId="{7B5C10E0-5F07-3A46-AE44-A31FFAD5933D}" type="pres">
      <dgm:prSet presAssocID="{8E3F1592-2DD7-9146-BAA8-C2A71666052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76E837A-E266-E148-B2A4-B4484C81A8A7}" type="pres">
      <dgm:prSet presAssocID="{8E3F1592-2DD7-9146-BAA8-C2A716660524}" presName="Name1" presStyleCnt="0"/>
      <dgm:spPr/>
    </dgm:pt>
    <dgm:pt modelId="{7392E492-3BC1-654A-9A0E-7A1C72606B26}" type="pres">
      <dgm:prSet presAssocID="{8E3F1592-2DD7-9146-BAA8-C2A716660524}" presName="cycle" presStyleCnt="0"/>
      <dgm:spPr/>
    </dgm:pt>
    <dgm:pt modelId="{BAB89CC6-81BC-1644-B655-C901DDE7E867}" type="pres">
      <dgm:prSet presAssocID="{8E3F1592-2DD7-9146-BAA8-C2A716660524}" presName="srcNode" presStyleLbl="node1" presStyleIdx="0" presStyleCnt="3"/>
      <dgm:spPr/>
    </dgm:pt>
    <dgm:pt modelId="{3A9C0D3F-8664-9746-9450-1C5E89AEB315}" type="pres">
      <dgm:prSet presAssocID="{8E3F1592-2DD7-9146-BAA8-C2A716660524}" presName="conn" presStyleLbl="parChTrans1D2" presStyleIdx="0" presStyleCnt="1"/>
      <dgm:spPr/>
      <dgm:t>
        <a:bodyPr/>
        <a:lstStyle/>
        <a:p>
          <a:endParaRPr lang="en-US"/>
        </a:p>
      </dgm:t>
    </dgm:pt>
    <dgm:pt modelId="{561C2DA7-0244-9E4F-B61B-6365535DB77C}" type="pres">
      <dgm:prSet presAssocID="{8E3F1592-2DD7-9146-BAA8-C2A716660524}" presName="extraNode" presStyleLbl="node1" presStyleIdx="0" presStyleCnt="3"/>
      <dgm:spPr/>
    </dgm:pt>
    <dgm:pt modelId="{80268EED-44A4-CC4D-A979-5815977CFF8B}" type="pres">
      <dgm:prSet presAssocID="{8E3F1592-2DD7-9146-BAA8-C2A716660524}" presName="dstNode" presStyleLbl="node1" presStyleIdx="0" presStyleCnt="3"/>
      <dgm:spPr/>
    </dgm:pt>
    <dgm:pt modelId="{63BC02C3-98D0-3D4C-B82E-C7AE40E5BFC9}" type="pres">
      <dgm:prSet presAssocID="{4A5AA328-BCFC-DD46-AED5-9EE2F06957C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E852AC-B95D-CC4A-8A5E-504A413AFF5F}" type="pres">
      <dgm:prSet presAssocID="{4A5AA328-BCFC-DD46-AED5-9EE2F06957CE}" presName="accent_1" presStyleCnt="0"/>
      <dgm:spPr/>
    </dgm:pt>
    <dgm:pt modelId="{0A41FAAE-A8AF-F240-9D54-7D5A0019CA27}" type="pres">
      <dgm:prSet presAssocID="{4A5AA328-BCFC-DD46-AED5-9EE2F06957CE}" presName="accentRepeatNode" presStyleLbl="solidFgAcc1" presStyleIdx="0" presStyleCnt="3"/>
      <dgm:spPr/>
    </dgm:pt>
    <dgm:pt modelId="{36122FE5-5168-BD41-B848-4E5F3EEE73E5}" type="pres">
      <dgm:prSet presAssocID="{B3F7C0CF-0D0B-C74F-970E-9186AB200ED2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97485-4C9C-F845-A7DE-87F5FA192B87}" type="pres">
      <dgm:prSet presAssocID="{B3F7C0CF-0D0B-C74F-970E-9186AB200ED2}" presName="accent_2" presStyleCnt="0"/>
      <dgm:spPr/>
    </dgm:pt>
    <dgm:pt modelId="{AA4356EE-A76D-2849-87BE-DC5E710B2454}" type="pres">
      <dgm:prSet presAssocID="{B3F7C0CF-0D0B-C74F-970E-9186AB200ED2}" presName="accentRepeatNode" presStyleLbl="solidFgAcc1" presStyleIdx="1" presStyleCnt="3"/>
      <dgm:spPr/>
    </dgm:pt>
    <dgm:pt modelId="{B6690105-394C-0B43-B07C-04D17414153E}" type="pres">
      <dgm:prSet presAssocID="{3361B76F-0D36-BB45-9A2C-615E781F4C2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91287-5BF6-4D45-89F3-26174449E69C}" type="pres">
      <dgm:prSet presAssocID="{3361B76F-0D36-BB45-9A2C-615E781F4C27}" presName="accent_3" presStyleCnt="0"/>
      <dgm:spPr/>
    </dgm:pt>
    <dgm:pt modelId="{A24CCAC0-B0AE-7E43-AF70-DA3E1900FAD2}" type="pres">
      <dgm:prSet presAssocID="{3361B76F-0D36-BB45-9A2C-615E781F4C27}" presName="accentRepeatNode" presStyleLbl="solidFgAcc1" presStyleIdx="2" presStyleCnt="3"/>
      <dgm:spPr/>
    </dgm:pt>
  </dgm:ptLst>
  <dgm:cxnLst>
    <dgm:cxn modelId="{BA9F062F-A60F-734E-A8BA-D67EED9450CD}" type="presOf" srcId="{FAEE200A-498E-E748-97EE-DBBC83D94C01}" destId="{3A9C0D3F-8664-9746-9450-1C5E89AEB315}" srcOrd="0" destOrd="0" presId="urn:microsoft.com/office/officeart/2008/layout/VerticalCurvedList"/>
    <dgm:cxn modelId="{EE12C553-1CF0-C741-BBE8-D2ECF28978B0}" srcId="{8E3F1592-2DD7-9146-BAA8-C2A716660524}" destId="{3361B76F-0D36-BB45-9A2C-615E781F4C27}" srcOrd="2" destOrd="0" parTransId="{81ED1EE2-12AA-634E-9EA8-C0A03072B00F}" sibTransId="{101F3E8C-A636-9845-AAD1-F594B79EEB3A}"/>
    <dgm:cxn modelId="{00B2C5A8-8A7F-4647-BCE1-E1990FFFA033}" type="presOf" srcId="{4A5AA328-BCFC-DD46-AED5-9EE2F06957CE}" destId="{63BC02C3-98D0-3D4C-B82E-C7AE40E5BFC9}" srcOrd="0" destOrd="0" presId="urn:microsoft.com/office/officeart/2008/layout/VerticalCurvedList"/>
    <dgm:cxn modelId="{D29F6236-F98D-0F40-86AF-B310580C67E9}" type="presOf" srcId="{8E3F1592-2DD7-9146-BAA8-C2A716660524}" destId="{7B5C10E0-5F07-3A46-AE44-A31FFAD5933D}" srcOrd="0" destOrd="0" presId="urn:microsoft.com/office/officeart/2008/layout/VerticalCurvedList"/>
    <dgm:cxn modelId="{EB6FDF0C-A036-3E41-BCF3-ED4B59068926}" srcId="{8E3F1592-2DD7-9146-BAA8-C2A716660524}" destId="{B3F7C0CF-0D0B-C74F-970E-9186AB200ED2}" srcOrd="1" destOrd="0" parTransId="{5F0E2E93-83A1-3B43-8D29-7C8AC92C27CC}" sibTransId="{BAFDB602-B896-8A4E-A231-62074CD3DC99}"/>
    <dgm:cxn modelId="{5748E92B-1B48-9A4A-ABE7-585C3927EB1F}" srcId="{8E3F1592-2DD7-9146-BAA8-C2A716660524}" destId="{4A5AA328-BCFC-DD46-AED5-9EE2F06957CE}" srcOrd="0" destOrd="0" parTransId="{BC6A5003-2436-7641-88DC-0C5E4CE66A84}" sibTransId="{FAEE200A-498E-E748-97EE-DBBC83D94C01}"/>
    <dgm:cxn modelId="{F6C0492B-D83D-7944-9816-3592CAEDCF8F}" type="presOf" srcId="{3361B76F-0D36-BB45-9A2C-615E781F4C27}" destId="{B6690105-394C-0B43-B07C-04D17414153E}" srcOrd="0" destOrd="0" presId="urn:microsoft.com/office/officeart/2008/layout/VerticalCurvedList"/>
    <dgm:cxn modelId="{DC0C1245-5F78-AF4E-88A2-E042F6EF1C20}" type="presOf" srcId="{B3F7C0CF-0D0B-C74F-970E-9186AB200ED2}" destId="{36122FE5-5168-BD41-B848-4E5F3EEE73E5}" srcOrd="0" destOrd="0" presId="urn:microsoft.com/office/officeart/2008/layout/VerticalCurvedList"/>
    <dgm:cxn modelId="{1D416A63-30F2-364D-AE82-7F70A96821E9}" type="presParOf" srcId="{7B5C10E0-5F07-3A46-AE44-A31FFAD5933D}" destId="{A76E837A-E266-E148-B2A4-B4484C81A8A7}" srcOrd="0" destOrd="0" presId="urn:microsoft.com/office/officeart/2008/layout/VerticalCurvedList"/>
    <dgm:cxn modelId="{8A75D472-2256-0F40-9594-AA99620EA80E}" type="presParOf" srcId="{A76E837A-E266-E148-B2A4-B4484C81A8A7}" destId="{7392E492-3BC1-654A-9A0E-7A1C72606B26}" srcOrd="0" destOrd="0" presId="urn:microsoft.com/office/officeart/2008/layout/VerticalCurvedList"/>
    <dgm:cxn modelId="{E9F8A508-9910-4A44-AB61-C4E7EA1BF2F4}" type="presParOf" srcId="{7392E492-3BC1-654A-9A0E-7A1C72606B26}" destId="{BAB89CC6-81BC-1644-B655-C901DDE7E867}" srcOrd="0" destOrd="0" presId="urn:microsoft.com/office/officeart/2008/layout/VerticalCurvedList"/>
    <dgm:cxn modelId="{ED5F8760-1B7C-884D-B00E-CAAC0FA59A7E}" type="presParOf" srcId="{7392E492-3BC1-654A-9A0E-7A1C72606B26}" destId="{3A9C0D3F-8664-9746-9450-1C5E89AEB315}" srcOrd="1" destOrd="0" presId="urn:microsoft.com/office/officeart/2008/layout/VerticalCurvedList"/>
    <dgm:cxn modelId="{5A3CA1A4-78CC-594D-952B-6FF1A6312256}" type="presParOf" srcId="{7392E492-3BC1-654A-9A0E-7A1C72606B26}" destId="{561C2DA7-0244-9E4F-B61B-6365535DB77C}" srcOrd="2" destOrd="0" presId="urn:microsoft.com/office/officeart/2008/layout/VerticalCurvedList"/>
    <dgm:cxn modelId="{4C5559F0-CCCD-8541-B028-9B3D3C7A22D7}" type="presParOf" srcId="{7392E492-3BC1-654A-9A0E-7A1C72606B26}" destId="{80268EED-44A4-CC4D-A979-5815977CFF8B}" srcOrd="3" destOrd="0" presId="urn:microsoft.com/office/officeart/2008/layout/VerticalCurvedList"/>
    <dgm:cxn modelId="{D53B9FEC-F099-1F47-A0AA-26B4255A4069}" type="presParOf" srcId="{A76E837A-E266-E148-B2A4-B4484C81A8A7}" destId="{63BC02C3-98D0-3D4C-B82E-C7AE40E5BFC9}" srcOrd="1" destOrd="0" presId="urn:microsoft.com/office/officeart/2008/layout/VerticalCurvedList"/>
    <dgm:cxn modelId="{5919368F-3B77-E741-8542-CD3CC0F0DDE8}" type="presParOf" srcId="{A76E837A-E266-E148-B2A4-B4484C81A8A7}" destId="{9EE852AC-B95D-CC4A-8A5E-504A413AFF5F}" srcOrd="2" destOrd="0" presId="urn:microsoft.com/office/officeart/2008/layout/VerticalCurvedList"/>
    <dgm:cxn modelId="{4F4857CE-22AC-3D4C-B2C9-D1DB1DBAC475}" type="presParOf" srcId="{9EE852AC-B95D-CC4A-8A5E-504A413AFF5F}" destId="{0A41FAAE-A8AF-F240-9D54-7D5A0019CA27}" srcOrd="0" destOrd="0" presId="urn:microsoft.com/office/officeart/2008/layout/VerticalCurvedList"/>
    <dgm:cxn modelId="{C5CD2C22-B9AA-E24F-9135-9B8ABB1664CE}" type="presParOf" srcId="{A76E837A-E266-E148-B2A4-B4484C81A8A7}" destId="{36122FE5-5168-BD41-B848-4E5F3EEE73E5}" srcOrd="3" destOrd="0" presId="urn:microsoft.com/office/officeart/2008/layout/VerticalCurvedList"/>
    <dgm:cxn modelId="{87D2DBCE-EAE3-8042-A10E-14EFFAA38E0A}" type="presParOf" srcId="{A76E837A-E266-E148-B2A4-B4484C81A8A7}" destId="{B9597485-4C9C-F845-A7DE-87F5FA192B87}" srcOrd="4" destOrd="0" presId="urn:microsoft.com/office/officeart/2008/layout/VerticalCurvedList"/>
    <dgm:cxn modelId="{A09C0C53-5EFF-534A-BD9B-E4048E85FAB0}" type="presParOf" srcId="{B9597485-4C9C-F845-A7DE-87F5FA192B87}" destId="{AA4356EE-A76D-2849-87BE-DC5E710B2454}" srcOrd="0" destOrd="0" presId="urn:microsoft.com/office/officeart/2008/layout/VerticalCurvedList"/>
    <dgm:cxn modelId="{32EF9700-43D9-594B-8FA4-D907D4542CA0}" type="presParOf" srcId="{A76E837A-E266-E148-B2A4-B4484C81A8A7}" destId="{B6690105-394C-0B43-B07C-04D17414153E}" srcOrd="5" destOrd="0" presId="urn:microsoft.com/office/officeart/2008/layout/VerticalCurvedList"/>
    <dgm:cxn modelId="{768D0F0C-3443-6343-AD8D-2758461E0FDE}" type="presParOf" srcId="{A76E837A-E266-E148-B2A4-B4484C81A8A7}" destId="{82291287-5BF6-4D45-89F3-26174449E69C}" srcOrd="6" destOrd="0" presId="urn:microsoft.com/office/officeart/2008/layout/VerticalCurvedList"/>
    <dgm:cxn modelId="{A28FF988-F34D-EA4E-AFDD-76E10849F0BB}" type="presParOf" srcId="{82291287-5BF6-4D45-89F3-26174449E69C}" destId="{A24CCAC0-B0AE-7E43-AF70-DA3E1900FA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F1592-2DD7-9146-BAA8-C2A716660524}" type="doc">
      <dgm:prSet loTypeId="urn:microsoft.com/office/officeart/2008/layout/VerticalCurvedLis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5AA328-BCFC-DD46-AED5-9EE2F06957CE}">
      <dgm:prSet phldrT="[Text]"/>
      <dgm:spPr/>
      <dgm:t>
        <a:bodyPr/>
        <a:lstStyle/>
        <a:p>
          <a:r>
            <a:rPr lang="en-US" dirty="0" smtClean="0"/>
            <a:t>Protein-protein interactions</a:t>
          </a:r>
          <a:endParaRPr lang="en-US" dirty="0"/>
        </a:p>
      </dgm:t>
    </dgm:pt>
    <dgm:pt modelId="{BC6A5003-2436-7641-88DC-0C5E4CE66A84}" type="parTrans" cxnId="{5748E92B-1B48-9A4A-ABE7-585C3927EB1F}">
      <dgm:prSet/>
      <dgm:spPr/>
      <dgm:t>
        <a:bodyPr/>
        <a:lstStyle/>
        <a:p>
          <a:endParaRPr lang="en-US"/>
        </a:p>
      </dgm:t>
    </dgm:pt>
    <dgm:pt modelId="{FAEE200A-498E-E748-97EE-DBBC83D94C01}" type="sibTrans" cxnId="{5748E92B-1B48-9A4A-ABE7-585C3927EB1F}">
      <dgm:prSet/>
      <dgm:spPr/>
      <dgm:t>
        <a:bodyPr/>
        <a:lstStyle/>
        <a:p>
          <a:endParaRPr lang="en-US"/>
        </a:p>
      </dgm:t>
    </dgm:pt>
    <dgm:pt modelId="{B3F7C0CF-0D0B-C74F-970E-9186AB200ED2}">
      <dgm:prSet phldrT="[Text]"/>
      <dgm:spPr/>
      <dgm:t>
        <a:bodyPr/>
        <a:lstStyle/>
        <a:p>
          <a:r>
            <a:rPr lang="en-US" dirty="0" smtClean="0"/>
            <a:t>1-step neighbor interactions only</a:t>
          </a:r>
          <a:endParaRPr lang="en-US" dirty="0"/>
        </a:p>
      </dgm:t>
    </dgm:pt>
    <dgm:pt modelId="{5F0E2E93-83A1-3B43-8D29-7C8AC92C27CC}" type="parTrans" cxnId="{EB6FDF0C-A036-3E41-BCF3-ED4B59068926}">
      <dgm:prSet/>
      <dgm:spPr/>
      <dgm:t>
        <a:bodyPr/>
        <a:lstStyle/>
        <a:p>
          <a:endParaRPr lang="en-US"/>
        </a:p>
      </dgm:t>
    </dgm:pt>
    <dgm:pt modelId="{BAFDB602-B896-8A4E-A231-62074CD3DC99}" type="sibTrans" cxnId="{EB6FDF0C-A036-3E41-BCF3-ED4B59068926}">
      <dgm:prSet/>
      <dgm:spPr/>
      <dgm:t>
        <a:bodyPr/>
        <a:lstStyle/>
        <a:p>
          <a:endParaRPr lang="en-US"/>
        </a:p>
      </dgm:t>
    </dgm:pt>
    <dgm:pt modelId="{3361B76F-0D36-BB45-9A2C-615E781F4C27}">
      <dgm:prSet phldrT="[Text]"/>
      <dgm:spPr/>
      <dgm:t>
        <a:bodyPr/>
        <a:lstStyle/>
        <a:p>
          <a:r>
            <a:rPr lang="en-US" dirty="0" smtClean="0"/>
            <a:t>Binary, undirected interactions</a:t>
          </a:r>
          <a:endParaRPr lang="en-US" dirty="0"/>
        </a:p>
      </dgm:t>
    </dgm:pt>
    <dgm:pt modelId="{81ED1EE2-12AA-634E-9EA8-C0A03072B00F}" type="parTrans" cxnId="{EE12C553-1CF0-C741-BBE8-D2ECF28978B0}">
      <dgm:prSet/>
      <dgm:spPr/>
      <dgm:t>
        <a:bodyPr/>
        <a:lstStyle/>
        <a:p>
          <a:endParaRPr lang="en-US"/>
        </a:p>
      </dgm:t>
    </dgm:pt>
    <dgm:pt modelId="{101F3E8C-A636-9845-AAD1-F594B79EEB3A}" type="sibTrans" cxnId="{EE12C553-1CF0-C741-BBE8-D2ECF28978B0}">
      <dgm:prSet/>
      <dgm:spPr/>
      <dgm:t>
        <a:bodyPr/>
        <a:lstStyle/>
        <a:p>
          <a:endParaRPr lang="en-US"/>
        </a:p>
      </dgm:t>
    </dgm:pt>
    <dgm:pt modelId="{7DFDA5A6-2FF5-C14B-9793-5AE57F3AF0FC}">
      <dgm:prSet phldrT="[Text]"/>
      <dgm:spPr/>
      <dgm:t>
        <a:bodyPr/>
        <a:lstStyle/>
        <a:p>
          <a:r>
            <a:rPr lang="en-US" dirty="0" smtClean="0"/>
            <a:t>Human source interactions only</a:t>
          </a:r>
          <a:endParaRPr lang="en-US" dirty="0"/>
        </a:p>
      </dgm:t>
    </dgm:pt>
    <dgm:pt modelId="{C64C85DA-5616-A04B-A736-121C4B1950E3}" type="parTrans" cxnId="{03D86AE4-D615-FB46-BB0A-44995BD4F367}">
      <dgm:prSet/>
      <dgm:spPr/>
      <dgm:t>
        <a:bodyPr/>
        <a:lstStyle/>
        <a:p>
          <a:endParaRPr lang="en-US"/>
        </a:p>
      </dgm:t>
    </dgm:pt>
    <dgm:pt modelId="{D074589D-7D8F-EC4E-A63E-ABE654CCAB4A}" type="sibTrans" cxnId="{03D86AE4-D615-FB46-BB0A-44995BD4F367}">
      <dgm:prSet/>
      <dgm:spPr/>
      <dgm:t>
        <a:bodyPr/>
        <a:lstStyle/>
        <a:p>
          <a:endParaRPr lang="en-US"/>
        </a:p>
      </dgm:t>
    </dgm:pt>
    <dgm:pt modelId="{7B5C10E0-5F07-3A46-AE44-A31FFAD5933D}" type="pres">
      <dgm:prSet presAssocID="{8E3F1592-2DD7-9146-BAA8-C2A71666052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76E837A-E266-E148-B2A4-B4484C81A8A7}" type="pres">
      <dgm:prSet presAssocID="{8E3F1592-2DD7-9146-BAA8-C2A716660524}" presName="Name1" presStyleCnt="0"/>
      <dgm:spPr/>
    </dgm:pt>
    <dgm:pt modelId="{7392E492-3BC1-654A-9A0E-7A1C72606B26}" type="pres">
      <dgm:prSet presAssocID="{8E3F1592-2DD7-9146-BAA8-C2A716660524}" presName="cycle" presStyleCnt="0"/>
      <dgm:spPr/>
    </dgm:pt>
    <dgm:pt modelId="{BAB89CC6-81BC-1644-B655-C901DDE7E867}" type="pres">
      <dgm:prSet presAssocID="{8E3F1592-2DD7-9146-BAA8-C2A716660524}" presName="srcNode" presStyleLbl="node1" presStyleIdx="0" presStyleCnt="4"/>
      <dgm:spPr/>
    </dgm:pt>
    <dgm:pt modelId="{3A9C0D3F-8664-9746-9450-1C5E89AEB315}" type="pres">
      <dgm:prSet presAssocID="{8E3F1592-2DD7-9146-BAA8-C2A716660524}" presName="conn" presStyleLbl="parChTrans1D2" presStyleIdx="0" presStyleCnt="1"/>
      <dgm:spPr/>
      <dgm:t>
        <a:bodyPr/>
        <a:lstStyle/>
        <a:p>
          <a:endParaRPr lang="en-US"/>
        </a:p>
      </dgm:t>
    </dgm:pt>
    <dgm:pt modelId="{561C2DA7-0244-9E4F-B61B-6365535DB77C}" type="pres">
      <dgm:prSet presAssocID="{8E3F1592-2DD7-9146-BAA8-C2A716660524}" presName="extraNode" presStyleLbl="node1" presStyleIdx="0" presStyleCnt="4"/>
      <dgm:spPr/>
    </dgm:pt>
    <dgm:pt modelId="{80268EED-44A4-CC4D-A979-5815977CFF8B}" type="pres">
      <dgm:prSet presAssocID="{8E3F1592-2DD7-9146-BAA8-C2A716660524}" presName="dstNode" presStyleLbl="node1" presStyleIdx="0" presStyleCnt="4"/>
      <dgm:spPr/>
    </dgm:pt>
    <dgm:pt modelId="{63BC02C3-98D0-3D4C-B82E-C7AE40E5BFC9}" type="pres">
      <dgm:prSet presAssocID="{4A5AA328-BCFC-DD46-AED5-9EE2F06957CE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E852AC-B95D-CC4A-8A5E-504A413AFF5F}" type="pres">
      <dgm:prSet presAssocID="{4A5AA328-BCFC-DD46-AED5-9EE2F06957CE}" presName="accent_1" presStyleCnt="0"/>
      <dgm:spPr/>
    </dgm:pt>
    <dgm:pt modelId="{0A41FAAE-A8AF-F240-9D54-7D5A0019CA27}" type="pres">
      <dgm:prSet presAssocID="{4A5AA328-BCFC-DD46-AED5-9EE2F06957CE}" presName="accentRepeatNode" presStyleLbl="solidFgAcc1" presStyleIdx="0" presStyleCnt="4"/>
      <dgm:spPr/>
    </dgm:pt>
    <dgm:pt modelId="{8EF0B6DB-8745-7043-9470-A1D635E99869}" type="pres">
      <dgm:prSet presAssocID="{7DFDA5A6-2FF5-C14B-9793-5AE57F3AF0F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264085-CFAC-3147-B89B-F4F181185ED9}" type="pres">
      <dgm:prSet presAssocID="{7DFDA5A6-2FF5-C14B-9793-5AE57F3AF0FC}" presName="accent_2" presStyleCnt="0"/>
      <dgm:spPr/>
    </dgm:pt>
    <dgm:pt modelId="{2EBFA4F5-5841-FD4A-B161-41798D4CBD60}" type="pres">
      <dgm:prSet presAssocID="{7DFDA5A6-2FF5-C14B-9793-5AE57F3AF0FC}" presName="accentRepeatNode" presStyleLbl="solidFgAcc1" presStyleIdx="1" presStyleCnt="4"/>
      <dgm:spPr/>
    </dgm:pt>
    <dgm:pt modelId="{CEB266A0-8F5D-9140-BF75-7B186C5F346D}" type="pres">
      <dgm:prSet presAssocID="{B3F7C0CF-0D0B-C74F-970E-9186AB200ED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E88AF-1D73-8249-9311-1136C181DA08}" type="pres">
      <dgm:prSet presAssocID="{B3F7C0CF-0D0B-C74F-970E-9186AB200ED2}" presName="accent_3" presStyleCnt="0"/>
      <dgm:spPr/>
    </dgm:pt>
    <dgm:pt modelId="{AA4356EE-A76D-2849-87BE-DC5E710B2454}" type="pres">
      <dgm:prSet presAssocID="{B3F7C0CF-0D0B-C74F-970E-9186AB200ED2}" presName="accentRepeatNode" presStyleLbl="solidFgAcc1" presStyleIdx="2" presStyleCnt="4"/>
      <dgm:spPr/>
    </dgm:pt>
    <dgm:pt modelId="{9B6DE69E-78F0-3D42-A2A7-B7473C2AD74C}" type="pres">
      <dgm:prSet presAssocID="{3361B76F-0D36-BB45-9A2C-615E781F4C2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BDC684-9E5A-3842-A873-F248A7204D4A}" type="pres">
      <dgm:prSet presAssocID="{3361B76F-0D36-BB45-9A2C-615E781F4C27}" presName="accent_4" presStyleCnt="0"/>
      <dgm:spPr/>
    </dgm:pt>
    <dgm:pt modelId="{A24CCAC0-B0AE-7E43-AF70-DA3E1900FAD2}" type="pres">
      <dgm:prSet presAssocID="{3361B76F-0D36-BB45-9A2C-615E781F4C27}" presName="accentRepeatNode" presStyleLbl="solidFgAcc1" presStyleIdx="3" presStyleCnt="4"/>
      <dgm:spPr/>
    </dgm:pt>
  </dgm:ptLst>
  <dgm:cxnLst>
    <dgm:cxn modelId="{EE12C553-1CF0-C741-BBE8-D2ECF28978B0}" srcId="{8E3F1592-2DD7-9146-BAA8-C2A716660524}" destId="{3361B76F-0D36-BB45-9A2C-615E781F4C27}" srcOrd="3" destOrd="0" parTransId="{81ED1EE2-12AA-634E-9EA8-C0A03072B00F}" sibTransId="{101F3E8C-A636-9845-AAD1-F594B79EEB3A}"/>
    <dgm:cxn modelId="{03D86AE4-D615-FB46-BB0A-44995BD4F367}" srcId="{8E3F1592-2DD7-9146-BAA8-C2A716660524}" destId="{7DFDA5A6-2FF5-C14B-9793-5AE57F3AF0FC}" srcOrd="1" destOrd="0" parTransId="{C64C85DA-5616-A04B-A736-121C4B1950E3}" sibTransId="{D074589D-7D8F-EC4E-A63E-ABE654CCAB4A}"/>
    <dgm:cxn modelId="{5F4E8B4B-2929-184C-B42B-C40856C9D5CD}" type="presOf" srcId="{3361B76F-0D36-BB45-9A2C-615E781F4C27}" destId="{9B6DE69E-78F0-3D42-A2A7-B7473C2AD74C}" srcOrd="0" destOrd="0" presId="urn:microsoft.com/office/officeart/2008/layout/VerticalCurvedList"/>
    <dgm:cxn modelId="{0696AD00-7830-0045-AA4E-2F314EBDCAE7}" type="presOf" srcId="{B3F7C0CF-0D0B-C74F-970E-9186AB200ED2}" destId="{CEB266A0-8F5D-9140-BF75-7B186C5F346D}" srcOrd="0" destOrd="0" presId="urn:microsoft.com/office/officeart/2008/layout/VerticalCurvedList"/>
    <dgm:cxn modelId="{5748E92B-1B48-9A4A-ABE7-585C3927EB1F}" srcId="{8E3F1592-2DD7-9146-BAA8-C2A716660524}" destId="{4A5AA328-BCFC-DD46-AED5-9EE2F06957CE}" srcOrd="0" destOrd="0" parTransId="{BC6A5003-2436-7641-88DC-0C5E4CE66A84}" sibTransId="{FAEE200A-498E-E748-97EE-DBBC83D94C01}"/>
    <dgm:cxn modelId="{24D9021B-1D6C-CF4B-8251-5339BBF23F46}" type="presOf" srcId="{7DFDA5A6-2FF5-C14B-9793-5AE57F3AF0FC}" destId="{8EF0B6DB-8745-7043-9470-A1D635E99869}" srcOrd="0" destOrd="0" presId="urn:microsoft.com/office/officeart/2008/layout/VerticalCurvedList"/>
    <dgm:cxn modelId="{EB6FDF0C-A036-3E41-BCF3-ED4B59068926}" srcId="{8E3F1592-2DD7-9146-BAA8-C2A716660524}" destId="{B3F7C0CF-0D0B-C74F-970E-9186AB200ED2}" srcOrd="2" destOrd="0" parTransId="{5F0E2E93-83A1-3B43-8D29-7C8AC92C27CC}" sibTransId="{BAFDB602-B896-8A4E-A231-62074CD3DC99}"/>
    <dgm:cxn modelId="{6EF8AE14-D345-5E4D-9856-AF593980D048}" type="presOf" srcId="{FAEE200A-498E-E748-97EE-DBBC83D94C01}" destId="{3A9C0D3F-8664-9746-9450-1C5E89AEB315}" srcOrd="0" destOrd="0" presId="urn:microsoft.com/office/officeart/2008/layout/VerticalCurvedList"/>
    <dgm:cxn modelId="{ED721E57-7A07-0D49-B20B-FCFF86741F48}" type="presOf" srcId="{4A5AA328-BCFC-DD46-AED5-9EE2F06957CE}" destId="{63BC02C3-98D0-3D4C-B82E-C7AE40E5BFC9}" srcOrd="0" destOrd="0" presId="urn:microsoft.com/office/officeart/2008/layout/VerticalCurvedList"/>
    <dgm:cxn modelId="{C80857E9-68D8-3E46-940F-8C71D22BC5E2}" type="presOf" srcId="{8E3F1592-2DD7-9146-BAA8-C2A716660524}" destId="{7B5C10E0-5F07-3A46-AE44-A31FFAD5933D}" srcOrd="0" destOrd="0" presId="urn:microsoft.com/office/officeart/2008/layout/VerticalCurvedList"/>
    <dgm:cxn modelId="{5914B3D4-5585-C04C-AE2D-F1959D336527}" type="presParOf" srcId="{7B5C10E0-5F07-3A46-AE44-A31FFAD5933D}" destId="{A76E837A-E266-E148-B2A4-B4484C81A8A7}" srcOrd="0" destOrd="0" presId="urn:microsoft.com/office/officeart/2008/layout/VerticalCurvedList"/>
    <dgm:cxn modelId="{7BB9A9AC-2C72-4342-A6A5-F824ADBD531D}" type="presParOf" srcId="{A76E837A-E266-E148-B2A4-B4484C81A8A7}" destId="{7392E492-3BC1-654A-9A0E-7A1C72606B26}" srcOrd="0" destOrd="0" presId="urn:microsoft.com/office/officeart/2008/layout/VerticalCurvedList"/>
    <dgm:cxn modelId="{06C6AB9F-ADB6-484A-B9CB-024D3A3E2447}" type="presParOf" srcId="{7392E492-3BC1-654A-9A0E-7A1C72606B26}" destId="{BAB89CC6-81BC-1644-B655-C901DDE7E867}" srcOrd="0" destOrd="0" presId="urn:microsoft.com/office/officeart/2008/layout/VerticalCurvedList"/>
    <dgm:cxn modelId="{3773BA3D-62ED-A94E-9AF8-B20EE282DBB9}" type="presParOf" srcId="{7392E492-3BC1-654A-9A0E-7A1C72606B26}" destId="{3A9C0D3F-8664-9746-9450-1C5E89AEB315}" srcOrd="1" destOrd="0" presId="urn:microsoft.com/office/officeart/2008/layout/VerticalCurvedList"/>
    <dgm:cxn modelId="{50F22FD0-0FCA-B943-ACF9-EFA4CB27782E}" type="presParOf" srcId="{7392E492-3BC1-654A-9A0E-7A1C72606B26}" destId="{561C2DA7-0244-9E4F-B61B-6365535DB77C}" srcOrd="2" destOrd="0" presId="urn:microsoft.com/office/officeart/2008/layout/VerticalCurvedList"/>
    <dgm:cxn modelId="{E5FC1D6F-432E-AD45-BD91-4498D610DA7E}" type="presParOf" srcId="{7392E492-3BC1-654A-9A0E-7A1C72606B26}" destId="{80268EED-44A4-CC4D-A979-5815977CFF8B}" srcOrd="3" destOrd="0" presId="urn:microsoft.com/office/officeart/2008/layout/VerticalCurvedList"/>
    <dgm:cxn modelId="{38D31AE2-2A8C-C34D-8853-90CBA5C185C8}" type="presParOf" srcId="{A76E837A-E266-E148-B2A4-B4484C81A8A7}" destId="{63BC02C3-98D0-3D4C-B82E-C7AE40E5BFC9}" srcOrd="1" destOrd="0" presId="urn:microsoft.com/office/officeart/2008/layout/VerticalCurvedList"/>
    <dgm:cxn modelId="{BF0FFB12-8905-D64B-87FC-19D4308636E8}" type="presParOf" srcId="{A76E837A-E266-E148-B2A4-B4484C81A8A7}" destId="{9EE852AC-B95D-CC4A-8A5E-504A413AFF5F}" srcOrd="2" destOrd="0" presId="urn:microsoft.com/office/officeart/2008/layout/VerticalCurvedList"/>
    <dgm:cxn modelId="{CA0026A8-FFD6-1249-B393-DFAEC2EFA348}" type="presParOf" srcId="{9EE852AC-B95D-CC4A-8A5E-504A413AFF5F}" destId="{0A41FAAE-A8AF-F240-9D54-7D5A0019CA27}" srcOrd="0" destOrd="0" presId="urn:microsoft.com/office/officeart/2008/layout/VerticalCurvedList"/>
    <dgm:cxn modelId="{EAA2A9E6-DB1A-2A43-8389-228CE5C11192}" type="presParOf" srcId="{A76E837A-E266-E148-B2A4-B4484C81A8A7}" destId="{8EF0B6DB-8745-7043-9470-A1D635E99869}" srcOrd="3" destOrd="0" presId="urn:microsoft.com/office/officeart/2008/layout/VerticalCurvedList"/>
    <dgm:cxn modelId="{1107071D-D39B-2343-AEAD-D4D6C4B29DD0}" type="presParOf" srcId="{A76E837A-E266-E148-B2A4-B4484C81A8A7}" destId="{26264085-CFAC-3147-B89B-F4F181185ED9}" srcOrd="4" destOrd="0" presId="urn:microsoft.com/office/officeart/2008/layout/VerticalCurvedList"/>
    <dgm:cxn modelId="{ECC3D3D6-70F7-6143-A6B4-1070A3B806C7}" type="presParOf" srcId="{26264085-CFAC-3147-B89B-F4F181185ED9}" destId="{2EBFA4F5-5841-FD4A-B161-41798D4CBD60}" srcOrd="0" destOrd="0" presId="urn:microsoft.com/office/officeart/2008/layout/VerticalCurvedList"/>
    <dgm:cxn modelId="{B6A7D320-1DA3-6D4C-A81A-EBF8C1B737F8}" type="presParOf" srcId="{A76E837A-E266-E148-B2A4-B4484C81A8A7}" destId="{CEB266A0-8F5D-9140-BF75-7B186C5F346D}" srcOrd="5" destOrd="0" presId="urn:microsoft.com/office/officeart/2008/layout/VerticalCurvedList"/>
    <dgm:cxn modelId="{468A25A9-9AB2-F648-B7D1-19F8E60BE30F}" type="presParOf" srcId="{A76E837A-E266-E148-B2A4-B4484C81A8A7}" destId="{B4FE88AF-1D73-8249-9311-1136C181DA08}" srcOrd="6" destOrd="0" presId="urn:microsoft.com/office/officeart/2008/layout/VerticalCurvedList"/>
    <dgm:cxn modelId="{07BA68D5-5FC8-1044-9A2C-FDA747AD2047}" type="presParOf" srcId="{B4FE88AF-1D73-8249-9311-1136C181DA08}" destId="{AA4356EE-A76D-2849-87BE-DC5E710B2454}" srcOrd="0" destOrd="0" presId="urn:microsoft.com/office/officeart/2008/layout/VerticalCurvedList"/>
    <dgm:cxn modelId="{B02E8700-D333-964B-803E-36434B32B1B3}" type="presParOf" srcId="{A76E837A-E266-E148-B2A4-B4484C81A8A7}" destId="{9B6DE69E-78F0-3D42-A2A7-B7473C2AD74C}" srcOrd="7" destOrd="0" presId="urn:microsoft.com/office/officeart/2008/layout/VerticalCurvedList"/>
    <dgm:cxn modelId="{C067A79E-0680-294E-8FB0-800B24F3A37E}" type="presParOf" srcId="{A76E837A-E266-E148-B2A4-B4484C81A8A7}" destId="{45BDC684-9E5A-3842-A873-F248A7204D4A}" srcOrd="8" destOrd="0" presId="urn:microsoft.com/office/officeart/2008/layout/VerticalCurvedList"/>
    <dgm:cxn modelId="{C2A23179-3472-2741-BDBD-378EA4055C61}" type="presParOf" srcId="{45BDC684-9E5A-3842-A873-F248A7204D4A}" destId="{A24CCAC0-B0AE-7E43-AF70-DA3E1900FA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AC38B5-ECDE-2D46-88A6-9DC8F742B101}" type="doc">
      <dgm:prSet loTypeId="urn:microsoft.com/office/officeart/2005/8/layout/radial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212DF1-CE2C-D14B-91C6-53DDE1E495F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Drug1</a:t>
          </a:r>
          <a:endParaRPr lang="en-US" dirty="0"/>
        </a:p>
      </dgm:t>
    </dgm:pt>
    <dgm:pt modelId="{251A458F-DFA7-FC4C-9F91-157C6548640B}" type="parTrans" cxnId="{484B408B-7DBD-B646-8991-F0379370A2E1}">
      <dgm:prSet/>
      <dgm:spPr/>
      <dgm:t>
        <a:bodyPr/>
        <a:lstStyle/>
        <a:p>
          <a:endParaRPr lang="en-US"/>
        </a:p>
      </dgm:t>
    </dgm:pt>
    <dgm:pt modelId="{E65E3D10-0553-4941-B01E-0CA0DFAFFD50}" type="sibTrans" cxnId="{484B408B-7DBD-B646-8991-F0379370A2E1}">
      <dgm:prSet/>
      <dgm:spPr/>
      <dgm:t>
        <a:bodyPr/>
        <a:lstStyle/>
        <a:p>
          <a:endParaRPr lang="en-US"/>
        </a:p>
      </dgm:t>
    </dgm:pt>
    <dgm:pt modelId="{A93EB2A4-FD12-2E42-973F-F4130D70EC4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1</a:t>
          </a:r>
          <a:r>
            <a:rPr lang="en-US" baseline="-25000" dirty="0" smtClean="0"/>
            <a:t>1</a:t>
          </a:r>
          <a:endParaRPr lang="en-US" dirty="0"/>
        </a:p>
      </dgm:t>
    </dgm:pt>
    <dgm:pt modelId="{95C488C7-9C72-FB43-B751-CD332E5BC2A2}" type="parTrans" cxnId="{C4B2BE0A-5C28-F840-9474-6FCDA4FCDC96}">
      <dgm:prSet/>
      <dgm:spPr/>
      <dgm:t>
        <a:bodyPr/>
        <a:lstStyle/>
        <a:p>
          <a:endParaRPr lang="en-US"/>
        </a:p>
      </dgm:t>
    </dgm:pt>
    <dgm:pt modelId="{EF282C9F-39B4-0C4B-B3A0-B790D7F54C0B}" type="sibTrans" cxnId="{C4B2BE0A-5C28-F840-9474-6FCDA4FCDC96}">
      <dgm:prSet/>
      <dgm:spPr/>
      <dgm:t>
        <a:bodyPr/>
        <a:lstStyle/>
        <a:p>
          <a:endParaRPr lang="en-US"/>
        </a:p>
      </dgm:t>
    </dgm:pt>
    <dgm:pt modelId="{927F2C42-C317-494F-85A9-D959BB0C699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1</a:t>
          </a:r>
          <a:r>
            <a:rPr lang="en-US" baseline="-25000" dirty="0" smtClean="0"/>
            <a:t>2</a:t>
          </a:r>
          <a:endParaRPr lang="en-US" dirty="0"/>
        </a:p>
      </dgm:t>
    </dgm:pt>
    <dgm:pt modelId="{6E8FEE9C-4D1F-1643-A9A2-5F98ADA7C3B3}" type="parTrans" cxnId="{DC77786B-378F-3C47-A664-AF2212933629}">
      <dgm:prSet/>
      <dgm:spPr/>
      <dgm:t>
        <a:bodyPr/>
        <a:lstStyle/>
        <a:p>
          <a:endParaRPr lang="en-US"/>
        </a:p>
      </dgm:t>
    </dgm:pt>
    <dgm:pt modelId="{63721AEB-F016-B546-BBF5-80B305DB786A}" type="sibTrans" cxnId="{DC77786B-378F-3C47-A664-AF2212933629}">
      <dgm:prSet/>
      <dgm:spPr/>
      <dgm:t>
        <a:bodyPr/>
        <a:lstStyle/>
        <a:p>
          <a:endParaRPr lang="en-US"/>
        </a:p>
      </dgm:t>
    </dgm:pt>
    <dgm:pt modelId="{D37085CD-279B-BB4D-BC34-18E4B024C73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1</a:t>
          </a:r>
          <a:r>
            <a:rPr lang="en-US" baseline="-25000" dirty="0" smtClean="0"/>
            <a:t>3</a:t>
          </a:r>
          <a:endParaRPr lang="en-US" dirty="0"/>
        </a:p>
      </dgm:t>
    </dgm:pt>
    <dgm:pt modelId="{EC8F09BB-1515-1B43-8E61-AA3383394283}" type="parTrans" cxnId="{138E23A8-6DDB-AD4F-AB5F-45B9E54C08B5}">
      <dgm:prSet/>
      <dgm:spPr/>
      <dgm:t>
        <a:bodyPr/>
        <a:lstStyle/>
        <a:p>
          <a:endParaRPr lang="en-US"/>
        </a:p>
      </dgm:t>
    </dgm:pt>
    <dgm:pt modelId="{5BC04053-FF3E-BB41-9048-026A406E1227}" type="sibTrans" cxnId="{138E23A8-6DDB-AD4F-AB5F-45B9E54C08B5}">
      <dgm:prSet/>
      <dgm:spPr/>
      <dgm:t>
        <a:bodyPr/>
        <a:lstStyle/>
        <a:p>
          <a:endParaRPr lang="en-US"/>
        </a:p>
      </dgm:t>
    </dgm:pt>
    <dgm:pt modelId="{C30B6647-65F4-2A4D-B2FA-833C933424D0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rgbClr val="4DCAA7"/>
          </a:solidFill>
        </a:ln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1</a:t>
          </a:r>
          <a:r>
            <a:rPr lang="en-US" baseline="-25000" dirty="0" smtClean="0"/>
            <a:t>4</a:t>
          </a:r>
          <a:endParaRPr lang="en-US" dirty="0"/>
        </a:p>
      </dgm:t>
    </dgm:pt>
    <dgm:pt modelId="{608B2BDB-102C-FB49-93A2-2AE8762DDF92}" type="parTrans" cxnId="{B029F370-A8F8-C24E-9149-2AD7EA837F19}">
      <dgm:prSet/>
      <dgm:spPr/>
      <dgm:t>
        <a:bodyPr/>
        <a:lstStyle/>
        <a:p>
          <a:endParaRPr lang="en-US"/>
        </a:p>
      </dgm:t>
    </dgm:pt>
    <dgm:pt modelId="{9DBAB749-DDDF-5643-8CB0-8897B0499965}" type="sibTrans" cxnId="{B029F370-A8F8-C24E-9149-2AD7EA837F19}">
      <dgm:prSet/>
      <dgm:spPr/>
      <dgm:t>
        <a:bodyPr/>
        <a:lstStyle/>
        <a:p>
          <a:endParaRPr lang="en-US"/>
        </a:p>
      </dgm:t>
    </dgm:pt>
    <dgm:pt modelId="{474DE184-FB75-3946-BE8C-19F9AB675CB2}" type="pres">
      <dgm:prSet presAssocID="{6FAC38B5-ECDE-2D46-88A6-9DC8F742B10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B5D858-7786-354F-86DA-ECD6A48116A4}" type="pres">
      <dgm:prSet presAssocID="{79212DF1-CE2C-D14B-91C6-53DDE1E495F3}" presName="centerShape" presStyleLbl="node0" presStyleIdx="0" presStyleCnt="1"/>
      <dgm:spPr/>
      <dgm:t>
        <a:bodyPr/>
        <a:lstStyle/>
        <a:p>
          <a:endParaRPr lang="en-US"/>
        </a:p>
      </dgm:t>
    </dgm:pt>
    <dgm:pt modelId="{2532DA5B-07A4-7140-9457-2731DD4F4FC6}" type="pres">
      <dgm:prSet presAssocID="{95C488C7-9C72-FB43-B751-CD332E5BC2A2}" presName="Name9" presStyleLbl="parChTrans1D2" presStyleIdx="0" presStyleCnt="4"/>
      <dgm:spPr/>
      <dgm:t>
        <a:bodyPr/>
        <a:lstStyle/>
        <a:p>
          <a:endParaRPr lang="en-US"/>
        </a:p>
      </dgm:t>
    </dgm:pt>
    <dgm:pt modelId="{EE5BF900-2662-AA40-9EE8-8D9E49BA5071}" type="pres">
      <dgm:prSet presAssocID="{95C488C7-9C72-FB43-B751-CD332E5BC2A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EAAC60B7-614D-FC4E-B581-8FAADE4C0DC3}" type="pres">
      <dgm:prSet presAssocID="{A93EB2A4-FD12-2E42-973F-F4130D70EC4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F16D6D-CF67-1D4C-9A1D-BA406DC013CA}" type="pres">
      <dgm:prSet presAssocID="{6E8FEE9C-4D1F-1643-A9A2-5F98ADA7C3B3}" presName="Name9" presStyleLbl="parChTrans1D2" presStyleIdx="1" presStyleCnt="4"/>
      <dgm:spPr/>
      <dgm:t>
        <a:bodyPr/>
        <a:lstStyle/>
        <a:p>
          <a:endParaRPr lang="en-US"/>
        </a:p>
      </dgm:t>
    </dgm:pt>
    <dgm:pt modelId="{961EE2AB-218D-AB4A-BA79-4E1760E6682E}" type="pres">
      <dgm:prSet presAssocID="{6E8FEE9C-4D1F-1643-A9A2-5F98ADA7C3B3}" presName="connTx" presStyleLbl="parChTrans1D2" presStyleIdx="1" presStyleCnt="4"/>
      <dgm:spPr/>
      <dgm:t>
        <a:bodyPr/>
        <a:lstStyle/>
        <a:p>
          <a:endParaRPr lang="en-US"/>
        </a:p>
      </dgm:t>
    </dgm:pt>
    <dgm:pt modelId="{46949A92-53E4-7E4A-829D-812A0CA5F76E}" type="pres">
      <dgm:prSet presAssocID="{927F2C42-C317-494F-85A9-D959BB0C699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F22E0-8194-B347-91EC-C48B37103432}" type="pres">
      <dgm:prSet presAssocID="{EC8F09BB-1515-1B43-8E61-AA3383394283}" presName="Name9" presStyleLbl="parChTrans1D2" presStyleIdx="2" presStyleCnt="4"/>
      <dgm:spPr/>
      <dgm:t>
        <a:bodyPr/>
        <a:lstStyle/>
        <a:p>
          <a:endParaRPr lang="en-US"/>
        </a:p>
      </dgm:t>
    </dgm:pt>
    <dgm:pt modelId="{D77A72A8-F3E5-1248-9047-E8A14439D06C}" type="pres">
      <dgm:prSet presAssocID="{EC8F09BB-1515-1B43-8E61-AA3383394283}" presName="connTx" presStyleLbl="parChTrans1D2" presStyleIdx="2" presStyleCnt="4"/>
      <dgm:spPr/>
      <dgm:t>
        <a:bodyPr/>
        <a:lstStyle/>
        <a:p>
          <a:endParaRPr lang="en-US"/>
        </a:p>
      </dgm:t>
    </dgm:pt>
    <dgm:pt modelId="{DFC8B993-250E-0241-95EF-C9593E980BA9}" type="pres">
      <dgm:prSet presAssocID="{D37085CD-279B-BB4D-BC34-18E4B024C73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4C78A-F7BB-5F4B-937B-909FED70B9E7}" type="pres">
      <dgm:prSet presAssocID="{608B2BDB-102C-FB49-93A2-2AE8762DDF92}" presName="Name9" presStyleLbl="parChTrans1D2" presStyleIdx="3" presStyleCnt="4"/>
      <dgm:spPr/>
      <dgm:t>
        <a:bodyPr/>
        <a:lstStyle/>
        <a:p>
          <a:endParaRPr lang="en-US"/>
        </a:p>
      </dgm:t>
    </dgm:pt>
    <dgm:pt modelId="{C05D6FC2-B624-A845-98EE-BA2E3867F281}" type="pres">
      <dgm:prSet presAssocID="{608B2BDB-102C-FB49-93A2-2AE8762DDF92}" presName="connTx" presStyleLbl="parChTrans1D2" presStyleIdx="3" presStyleCnt="4"/>
      <dgm:spPr/>
      <dgm:t>
        <a:bodyPr/>
        <a:lstStyle/>
        <a:p>
          <a:endParaRPr lang="en-US"/>
        </a:p>
      </dgm:t>
    </dgm:pt>
    <dgm:pt modelId="{5EF3EF35-16F8-794D-B73D-C9BD6E1484B6}" type="pres">
      <dgm:prSet presAssocID="{C30B6647-65F4-2A4D-B2FA-833C933424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77786B-378F-3C47-A664-AF2212933629}" srcId="{79212DF1-CE2C-D14B-91C6-53DDE1E495F3}" destId="{927F2C42-C317-494F-85A9-D959BB0C6991}" srcOrd="1" destOrd="0" parTransId="{6E8FEE9C-4D1F-1643-A9A2-5F98ADA7C3B3}" sibTransId="{63721AEB-F016-B546-BBF5-80B305DB786A}"/>
    <dgm:cxn modelId="{3F5FB43E-6E2E-6749-8208-C73E409C0797}" type="presOf" srcId="{6E8FEE9C-4D1F-1643-A9A2-5F98ADA7C3B3}" destId="{961EE2AB-218D-AB4A-BA79-4E1760E6682E}" srcOrd="1" destOrd="0" presId="urn:microsoft.com/office/officeart/2005/8/layout/radial1"/>
    <dgm:cxn modelId="{173096D8-DAC9-9542-909A-280B3B964B33}" type="presOf" srcId="{79212DF1-CE2C-D14B-91C6-53DDE1E495F3}" destId="{74B5D858-7786-354F-86DA-ECD6A48116A4}" srcOrd="0" destOrd="0" presId="urn:microsoft.com/office/officeart/2005/8/layout/radial1"/>
    <dgm:cxn modelId="{BE12855D-9D6B-AC44-9605-98BE78D12A4B}" type="presOf" srcId="{D37085CD-279B-BB4D-BC34-18E4B024C732}" destId="{DFC8B993-250E-0241-95EF-C9593E980BA9}" srcOrd="0" destOrd="0" presId="urn:microsoft.com/office/officeart/2005/8/layout/radial1"/>
    <dgm:cxn modelId="{8A048523-9768-1947-A9DD-0C8CC926C707}" type="presOf" srcId="{608B2BDB-102C-FB49-93A2-2AE8762DDF92}" destId="{3CA4C78A-F7BB-5F4B-937B-909FED70B9E7}" srcOrd="0" destOrd="0" presId="urn:microsoft.com/office/officeart/2005/8/layout/radial1"/>
    <dgm:cxn modelId="{B029F370-A8F8-C24E-9149-2AD7EA837F19}" srcId="{79212DF1-CE2C-D14B-91C6-53DDE1E495F3}" destId="{C30B6647-65F4-2A4D-B2FA-833C933424D0}" srcOrd="3" destOrd="0" parTransId="{608B2BDB-102C-FB49-93A2-2AE8762DDF92}" sibTransId="{9DBAB749-DDDF-5643-8CB0-8897B0499965}"/>
    <dgm:cxn modelId="{28FF53AA-FBDA-3240-BD55-89B1915806BC}" type="presOf" srcId="{95C488C7-9C72-FB43-B751-CD332E5BC2A2}" destId="{2532DA5B-07A4-7140-9457-2731DD4F4FC6}" srcOrd="0" destOrd="0" presId="urn:microsoft.com/office/officeart/2005/8/layout/radial1"/>
    <dgm:cxn modelId="{C4B2BE0A-5C28-F840-9474-6FCDA4FCDC96}" srcId="{79212DF1-CE2C-D14B-91C6-53DDE1E495F3}" destId="{A93EB2A4-FD12-2E42-973F-F4130D70EC4A}" srcOrd="0" destOrd="0" parTransId="{95C488C7-9C72-FB43-B751-CD332E5BC2A2}" sibTransId="{EF282C9F-39B4-0C4B-B3A0-B790D7F54C0B}"/>
    <dgm:cxn modelId="{73C5571A-3607-AD4D-AFC8-D44CC7BEE69A}" type="presOf" srcId="{6FAC38B5-ECDE-2D46-88A6-9DC8F742B101}" destId="{474DE184-FB75-3946-BE8C-19F9AB675CB2}" srcOrd="0" destOrd="0" presId="urn:microsoft.com/office/officeart/2005/8/layout/radial1"/>
    <dgm:cxn modelId="{97E1C983-17F0-7E49-92D3-AE1D0AB7335B}" type="presOf" srcId="{EC8F09BB-1515-1B43-8E61-AA3383394283}" destId="{240F22E0-8194-B347-91EC-C48B37103432}" srcOrd="0" destOrd="0" presId="urn:microsoft.com/office/officeart/2005/8/layout/radial1"/>
    <dgm:cxn modelId="{37B37BFB-4F12-F644-ADDB-D8FC04B8F80B}" type="presOf" srcId="{C30B6647-65F4-2A4D-B2FA-833C933424D0}" destId="{5EF3EF35-16F8-794D-B73D-C9BD6E1484B6}" srcOrd="0" destOrd="0" presId="urn:microsoft.com/office/officeart/2005/8/layout/radial1"/>
    <dgm:cxn modelId="{A4595D08-88F8-0A46-B156-C42C1B9C4305}" type="presOf" srcId="{927F2C42-C317-494F-85A9-D959BB0C6991}" destId="{46949A92-53E4-7E4A-829D-812A0CA5F76E}" srcOrd="0" destOrd="0" presId="urn:microsoft.com/office/officeart/2005/8/layout/radial1"/>
    <dgm:cxn modelId="{D9FAF383-8BEC-1647-BFF0-F079800C3FC6}" type="presOf" srcId="{EC8F09BB-1515-1B43-8E61-AA3383394283}" destId="{D77A72A8-F3E5-1248-9047-E8A14439D06C}" srcOrd="1" destOrd="0" presId="urn:microsoft.com/office/officeart/2005/8/layout/radial1"/>
    <dgm:cxn modelId="{C68AC67B-DDB9-2F4E-BC9B-CE3D9BCF988B}" type="presOf" srcId="{A93EB2A4-FD12-2E42-973F-F4130D70EC4A}" destId="{EAAC60B7-614D-FC4E-B581-8FAADE4C0DC3}" srcOrd="0" destOrd="0" presId="urn:microsoft.com/office/officeart/2005/8/layout/radial1"/>
    <dgm:cxn modelId="{482DECD1-0C15-C04D-B6E0-98116461FC93}" type="presOf" srcId="{95C488C7-9C72-FB43-B751-CD332E5BC2A2}" destId="{EE5BF900-2662-AA40-9EE8-8D9E49BA5071}" srcOrd="1" destOrd="0" presId="urn:microsoft.com/office/officeart/2005/8/layout/radial1"/>
    <dgm:cxn modelId="{8D158DC4-A70B-2941-9194-590FC60C09EB}" type="presOf" srcId="{608B2BDB-102C-FB49-93A2-2AE8762DDF92}" destId="{C05D6FC2-B624-A845-98EE-BA2E3867F281}" srcOrd="1" destOrd="0" presId="urn:microsoft.com/office/officeart/2005/8/layout/radial1"/>
    <dgm:cxn modelId="{484B408B-7DBD-B646-8991-F0379370A2E1}" srcId="{6FAC38B5-ECDE-2D46-88A6-9DC8F742B101}" destId="{79212DF1-CE2C-D14B-91C6-53DDE1E495F3}" srcOrd="0" destOrd="0" parTransId="{251A458F-DFA7-FC4C-9F91-157C6548640B}" sibTransId="{E65E3D10-0553-4941-B01E-0CA0DFAFFD50}"/>
    <dgm:cxn modelId="{76E2F409-072E-C340-B45D-0136E72DD023}" type="presOf" srcId="{6E8FEE9C-4D1F-1643-A9A2-5F98ADA7C3B3}" destId="{D7F16D6D-CF67-1D4C-9A1D-BA406DC013CA}" srcOrd="0" destOrd="0" presId="urn:microsoft.com/office/officeart/2005/8/layout/radial1"/>
    <dgm:cxn modelId="{138E23A8-6DDB-AD4F-AB5F-45B9E54C08B5}" srcId="{79212DF1-CE2C-D14B-91C6-53DDE1E495F3}" destId="{D37085CD-279B-BB4D-BC34-18E4B024C732}" srcOrd="2" destOrd="0" parTransId="{EC8F09BB-1515-1B43-8E61-AA3383394283}" sibTransId="{5BC04053-FF3E-BB41-9048-026A406E1227}"/>
    <dgm:cxn modelId="{2C1DA33C-D074-DE4B-824F-0ABD7EA39AD1}" type="presParOf" srcId="{474DE184-FB75-3946-BE8C-19F9AB675CB2}" destId="{74B5D858-7786-354F-86DA-ECD6A48116A4}" srcOrd="0" destOrd="0" presId="urn:microsoft.com/office/officeart/2005/8/layout/radial1"/>
    <dgm:cxn modelId="{D5D874F4-ED46-7341-AA0A-A922CAA76250}" type="presParOf" srcId="{474DE184-FB75-3946-BE8C-19F9AB675CB2}" destId="{2532DA5B-07A4-7140-9457-2731DD4F4FC6}" srcOrd="1" destOrd="0" presId="urn:microsoft.com/office/officeart/2005/8/layout/radial1"/>
    <dgm:cxn modelId="{B648D32C-80A6-2648-B62B-F10DDB781860}" type="presParOf" srcId="{2532DA5B-07A4-7140-9457-2731DD4F4FC6}" destId="{EE5BF900-2662-AA40-9EE8-8D9E49BA5071}" srcOrd="0" destOrd="0" presId="urn:microsoft.com/office/officeart/2005/8/layout/radial1"/>
    <dgm:cxn modelId="{D9C2563B-0B6A-844E-9789-D7ECCF48F393}" type="presParOf" srcId="{474DE184-FB75-3946-BE8C-19F9AB675CB2}" destId="{EAAC60B7-614D-FC4E-B581-8FAADE4C0DC3}" srcOrd="2" destOrd="0" presId="urn:microsoft.com/office/officeart/2005/8/layout/radial1"/>
    <dgm:cxn modelId="{28C6518C-7EAF-1844-85FC-835588F33E5E}" type="presParOf" srcId="{474DE184-FB75-3946-BE8C-19F9AB675CB2}" destId="{D7F16D6D-CF67-1D4C-9A1D-BA406DC013CA}" srcOrd="3" destOrd="0" presId="urn:microsoft.com/office/officeart/2005/8/layout/radial1"/>
    <dgm:cxn modelId="{79F4F89A-F3F1-4143-B56A-A2E47ED49892}" type="presParOf" srcId="{D7F16D6D-CF67-1D4C-9A1D-BA406DC013CA}" destId="{961EE2AB-218D-AB4A-BA79-4E1760E6682E}" srcOrd="0" destOrd="0" presId="urn:microsoft.com/office/officeart/2005/8/layout/radial1"/>
    <dgm:cxn modelId="{A066DF7E-44B9-DF45-A35F-6BF2878A5A2F}" type="presParOf" srcId="{474DE184-FB75-3946-BE8C-19F9AB675CB2}" destId="{46949A92-53E4-7E4A-829D-812A0CA5F76E}" srcOrd="4" destOrd="0" presId="urn:microsoft.com/office/officeart/2005/8/layout/radial1"/>
    <dgm:cxn modelId="{F6FBB070-F927-6641-A3D0-B8871F0C0643}" type="presParOf" srcId="{474DE184-FB75-3946-BE8C-19F9AB675CB2}" destId="{240F22E0-8194-B347-91EC-C48B37103432}" srcOrd="5" destOrd="0" presId="urn:microsoft.com/office/officeart/2005/8/layout/radial1"/>
    <dgm:cxn modelId="{11673F0C-E026-284F-A84C-772BD9B9A40C}" type="presParOf" srcId="{240F22E0-8194-B347-91EC-C48B37103432}" destId="{D77A72A8-F3E5-1248-9047-E8A14439D06C}" srcOrd="0" destOrd="0" presId="urn:microsoft.com/office/officeart/2005/8/layout/radial1"/>
    <dgm:cxn modelId="{D124C9DB-140F-074B-BBF9-468CE6A36608}" type="presParOf" srcId="{474DE184-FB75-3946-BE8C-19F9AB675CB2}" destId="{DFC8B993-250E-0241-95EF-C9593E980BA9}" srcOrd="6" destOrd="0" presId="urn:microsoft.com/office/officeart/2005/8/layout/radial1"/>
    <dgm:cxn modelId="{6EEBFA45-43D8-9E48-BBFB-E049B0BB1C4D}" type="presParOf" srcId="{474DE184-FB75-3946-BE8C-19F9AB675CB2}" destId="{3CA4C78A-F7BB-5F4B-937B-909FED70B9E7}" srcOrd="7" destOrd="0" presId="urn:microsoft.com/office/officeart/2005/8/layout/radial1"/>
    <dgm:cxn modelId="{54EF0014-58DF-B548-9047-29AAFF1F508A}" type="presParOf" srcId="{3CA4C78A-F7BB-5F4B-937B-909FED70B9E7}" destId="{C05D6FC2-B624-A845-98EE-BA2E3867F281}" srcOrd="0" destOrd="0" presId="urn:microsoft.com/office/officeart/2005/8/layout/radial1"/>
    <dgm:cxn modelId="{A08517CA-E653-2349-B7C0-BDA42676C408}" type="presParOf" srcId="{474DE184-FB75-3946-BE8C-19F9AB675CB2}" destId="{5EF3EF35-16F8-794D-B73D-C9BD6E1484B6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AC38B5-ECDE-2D46-88A6-9DC8F742B101}" type="doc">
      <dgm:prSet loTypeId="urn:microsoft.com/office/officeart/2005/8/layout/radial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212DF1-CE2C-D14B-91C6-53DDE1E495F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Drug2</a:t>
          </a:r>
          <a:endParaRPr lang="en-US" dirty="0"/>
        </a:p>
      </dgm:t>
    </dgm:pt>
    <dgm:pt modelId="{251A458F-DFA7-FC4C-9F91-157C6548640B}" type="parTrans" cxnId="{484B408B-7DBD-B646-8991-F0379370A2E1}">
      <dgm:prSet/>
      <dgm:spPr/>
      <dgm:t>
        <a:bodyPr/>
        <a:lstStyle/>
        <a:p>
          <a:endParaRPr lang="en-US"/>
        </a:p>
      </dgm:t>
    </dgm:pt>
    <dgm:pt modelId="{E65E3D10-0553-4941-B01E-0CA0DFAFFD50}" type="sibTrans" cxnId="{484B408B-7DBD-B646-8991-F0379370A2E1}">
      <dgm:prSet/>
      <dgm:spPr/>
      <dgm:t>
        <a:bodyPr/>
        <a:lstStyle/>
        <a:p>
          <a:endParaRPr lang="en-US"/>
        </a:p>
      </dgm:t>
    </dgm:pt>
    <dgm:pt modelId="{A93EB2A4-FD12-2E42-973F-F4130D70EC4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2</a:t>
          </a:r>
          <a:r>
            <a:rPr lang="en-US" baseline="-25000" dirty="0" smtClean="0"/>
            <a:t>1</a:t>
          </a:r>
          <a:endParaRPr lang="en-US" baseline="-25000" dirty="0"/>
        </a:p>
      </dgm:t>
    </dgm:pt>
    <dgm:pt modelId="{95C488C7-9C72-FB43-B751-CD332E5BC2A2}" type="parTrans" cxnId="{C4B2BE0A-5C28-F840-9474-6FCDA4FCDC96}">
      <dgm:prSet/>
      <dgm:spPr/>
      <dgm:t>
        <a:bodyPr/>
        <a:lstStyle/>
        <a:p>
          <a:endParaRPr lang="en-US"/>
        </a:p>
      </dgm:t>
    </dgm:pt>
    <dgm:pt modelId="{EF282C9F-39B4-0C4B-B3A0-B790D7F54C0B}" type="sibTrans" cxnId="{C4B2BE0A-5C28-F840-9474-6FCDA4FCDC96}">
      <dgm:prSet/>
      <dgm:spPr/>
      <dgm:t>
        <a:bodyPr/>
        <a:lstStyle/>
        <a:p>
          <a:endParaRPr lang="en-US"/>
        </a:p>
      </dgm:t>
    </dgm:pt>
    <dgm:pt modelId="{927F2C42-C317-494F-85A9-D959BB0C6991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rgbClr val="4DCAA7"/>
          </a:solidFill>
        </a:ln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2</a:t>
          </a:r>
          <a:r>
            <a:rPr lang="en-US" baseline="-25000" dirty="0" smtClean="0"/>
            <a:t>3</a:t>
          </a:r>
          <a:endParaRPr lang="en-US" baseline="-25000" dirty="0"/>
        </a:p>
      </dgm:t>
    </dgm:pt>
    <dgm:pt modelId="{6E8FEE9C-4D1F-1643-A9A2-5F98ADA7C3B3}" type="parTrans" cxnId="{DC77786B-378F-3C47-A664-AF2212933629}">
      <dgm:prSet/>
      <dgm:spPr/>
      <dgm:t>
        <a:bodyPr/>
        <a:lstStyle/>
        <a:p>
          <a:endParaRPr lang="en-US"/>
        </a:p>
      </dgm:t>
    </dgm:pt>
    <dgm:pt modelId="{63721AEB-F016-B546-BBF5-80B305DB786A}" type="sibTrans" cxnId="{DC77786B-378F-3C47-A664-AF2212933629}">
      <dgm:prSet/>
      <dgm:spPr/>
      <dgm:t>
        <a:bodyPr/>
        <a:lstStyle/>
        <a:p>
          <a:endParaRPr lang="en-US"/>
        </a:p>
      </dgm:t>
    </dgm:pt>
    <dgm:pt modelId="{D37085CD-279B-BB4D-BC34-18E4B024C732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rgbClr val="4DCAA7"/>
          </a:solidFill>
        </a:ln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2</a:t>
          </a:r>
          <a:r>
            <a:rPr lang="en-US" baseline="-25000" dirty="0" smtClean="0"/>
            <a:t>2</a:t>
          </a:r>
          <a:endParaRPr lang="en-US" baseline="-25000" dirty="0"/>
        </a:p>
      </dgm:t>
    </dgm:pt>
    <dgm:pt modelId="{EC8F09BB-1515-1B43-8E61-AA3383394283}" type="parTrans" cxnId="{138E23A8-6DDB-AD4F-AB5F-45B9E54C08B5}">
      <dgm:prSet/>
      <dgm:spPr/>
      <dgm:t>
        <a:bodyPr/>
        <a:lstStyle/>
        <a:p>
          <a:endParaRPr lang="en-US"/>
        </a:p>
      </dgm:t>
    </dgm:pt>
    <dgm:pt modelId="{5BC04053-FF3E-BB41-9048-026A406E1227}" type="sibTrans" cxnId="{138E23A8-6DDB-AD4F-AB5F-45B9E54C08B5}">
      <dgm:prSet/>
      <dgm:spPr/>
      <dgm:t>
        <a:bodyPr/>
        <a:lstStyle/>
        <a:p>
          <a:endParaRPr lang="en-US"/>
        </a:p>
      </dgm:t>
    </dgm:pt>
    <dgm:pt modelId="{474DE184-FB75-3946-BE8C-19F9AB675CB2}" type="pres">
      <dgm:prSet presAssocID="{6FAC38B5-ECDE-2D46-88A6-9DC8F742B10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B5D858-7786-354F-86DA-ECD6A48116A4}" type="pres">
      <dgm:prSet presAssocID="{79212DF1-CE2C-D14B-91C6-53DDE1E495F3}" presName="centerShape" presStyleLbl="node0" presStyleIdx="0" presStyleCnt="1"/>
      <dgm:spPr/>
      <dgm:t>
        <a:bodyPr/>
        <a:lstStyle/>
        <a:p>
          <a:endParaRPr lang="en-US"/>
        </a:p>
      </dgm:t>
    </dgm:pt>
    <dgm:pt modelId="{2532DA5B-07A4-7140-9457-2731DD4F4FC6}" type="pres">
      <dgm:prSet presAssocID="{95C488C7-9C72-FB43-B751-CD332E5BC2A2}" presName="Name9" presStyleLbl="parChTrans1D2" presStyleIdx="0" presStyleCnt="3"/>
      <dgm:spPr/>
      <dgm:t>
        <a:bodyPr/>
        <a:lstStyle/>
        <a:p>
          <a:endParaRPr lang="en-US"/>
        </a:p>
      </dgm:t>
    </dgm:pt>
    <dgm:pt modelId="{EE5BF900-2662-AA40-9EE8-8D9E49BA5071}" type="pres">
      <dgm:prSet presAssocID="{95C488C7-9C72-FB43-B751-CD332E5BC2A2}" presName="connTx" presStyleLbl="parChTrans1D2" presStyleIdx="0" presStyleCnt="3"/>
      <dgm:spPr/>
      <dgm:t>
        <a:bodyPr/>
        <a:lstStyle/>
        <a:p>
          <a:endParaRPr lang="en-US"/>
        </a:p>
      </dgm:t>
    </dgm:pt>
    <dgm:pt modelId="{EAAC60B7-614D-FC4E-B581-8FAADE4C0DC3}" type="pres">
      <dgm:prSet presAssocID="{A93EB2A4-FD12-2E42-973F-F4130D70EC4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F16D6D-CF67-1D4C-9A1D-BA406DC013CA}" type="pres">
      <dgm:prSet presAssocID="{6E8FEE9C-4D1F-1643-A9A2-5F98ADA7C3B3}" presName="Name9" presStyleLbl="parChTrans1D2" presStyleIdx="1" presStyleCnt="3"/>
      <dgm:spPr/>
      <dgm:t>
        <a:bodyPr/>
        <a:lstStyle/>
        <a:p>
          <a:endParaRPr lang="en-US"/>
        </a:p>
      </dgm:t>
    </dgm:pt>
    <dgm:pt modelId="{961EE2AB-218D-AB4A-BA79-4E1760E6682E}" type="pres">
      <dgm:prSet presAssocID="{6E8FEE9C-4D1F-1643-A9A2-5F98ADA7C3B3}" presName="connTx" presStyleLbl="parChTrans1D2" presStyleIdx="1" presStyleCnt="3"/>
      <dgm:spPr/>
      <dgm:t>
        <a:bodyPr/>
        <a:lstStyle/>
        <a:p>
          <a:endParaRPr lang="en-US"/>
        </a:p>
      </dgm:t>
    </dgm:pt>
    <dgm:pt modelId="{46949A92-53E4-7E4A-829D-812A0CA5F76E}" type="pres">
      <dgm:prSet presAssocID="{927F2C42-C317-494F-85A9-D959BB0C699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F22E0-8194-B347-91EC-C48B37103432}" type="pres">
      <dgm:prSet presAssocID="{EC8F09BB-1515-1B43-8E61-AA3383394283}" presName="Name9" presStyleLbl="parChTrans1D2" presStyleIdx="2" presStyleCnt="3"/>
      <dgm:spPr/>
      <dgm:t>
        <a:bodyPr/>
        <a:lstStyle/>
        <a:p>
          <a:endParaRPr lang="en-US"/>
        </a:p>
      </dgm:t>
    </dgm:pt>
    <dgm:pt modelId="{D77A72A8-F3E5-1248-9047-E8A14439D06C}" type="pres">
      <dgm:prSet presAssocID="{EC8F09BB-1515-1B43-8E61-AA3383394283}" presName="connTx" presStyleLbl="parChTrans1D2" presStyleIdx="2" presStyleCnt="3"/>
      <dgm:spPr/>
      <dgm:t>
        <a:bodyPr/>
        <a:lstStyle/>
        <a:p>
          <a:endParaRPr lang="en-US"/>
        </a:p>
      </dgm:t>
    </dgm:pt>
    <dgm:pt modelId="{DFC8B993-250E-0241-95EF-C9593E980BA9}" type="pres">
      <dgm:prSet presAssocID="{D37085CD-279B-BB4D-BC34-18E4B024C73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77786B-378F-3C47-A664-AF2212933629}" srcId="{79212DF1-CE2C-D14B-91C6-53DDE1E495F3}" destId="{927F2C42-C317-494F-85A9-D959BB0C6991}" srcOrd="1" destOrd="0" parTransId="{6E8FEE9C-4D1F-1643-A9A2-5F98ADA7C3B3}" sibTransId="{63721AEB-F016-B546-BBF5-80B305DB786A}"/>
    <dgm:cxn modelId="{40CC13D4-3302-7E48-9C9F-957B524A2F46}" type="presOf" srcId="{A93EB2A4-FD12-2E42-973F-F4130D70EC4A}" destId="{EAAC60B7-614D-FC4E-B581-8FAADE4C0DC3}" srcOrd="0" destOrd="0" presId="urn:microsoft.com/office/officeart/2005/8/layout/radial1"/>
    <dgm:cxn modelId="{698D8A55-3F1A-044E-B05C-C12473566F11}" type="presOf" srcId="{927F2C42-C317-494F-85A9-D959BB0C6991}" destId="{46949A92-53E4-7E4A-829D-812A0CA5F76E}" srcOrd="0" destOrd="0" presId="urn:microsoft.com/office/officeart/2005/8/layout/radial1"/>
    <dgm:cxn modelId="{21803959-892A-4045-A54E-8D1E6A8BCDE1}" type="presOf" srcId="{6FAC38B5-ECDE-2D46-88A6-9DC8F742B101}" destId="{474DE184-FB75-3946-BE8C-19F9AB675CB2}" srcOrd="0" destOrd="0" presId="urn:microsoft.com/office/officeart/2005/8/layout/radial1"/>
    <dgm:cxn modelId="{1BA14C54-EE36-824F-B900-94ECCC3BE850}" type="presOf" srcId="{95C488C7-9C72-FB43-B751-CD332E5BC2A2}" destId="{2532DA5B-07A4-7140-9457-2731DD4F4FC6}" srcOrd="0" destOrd="0" presId="urn:microsoft.com/office/officeart/2005/8/layout/radial1"/>
    <dgm:cxn modelId="{671A2C8C-9EE2-7F4B-9B6F-0C0512485C7C}" type="presOf" srcId="{79212DF1-CE2C-D14B-91C6-53DDE1E495F3}" destId="{74B5D858-7786-354F-86DA-ECD6A48116A4}" srcOrd="0" destOrd="0" presId="urn:microsoft.com/office/officeart/2005/8/layout/radial1"/>
    <dgm:cxn modelId="{C4B2BE0A-5C28-F840-9474-6FCDA4FCDC96}" srcId="{79212DF1-CE2C-D14B-91C6-53DDE1E495F3}" destId="{A93EB2A4-FD12-2E42-973F-F4130D70EC4A}" srcOrd="0" destOrd="0" parTransId="{95C488C7-9C72-FB43-B751-CD332E5BC2A2}" sibTransId="{EF282C9F-39B4-0C4B-B3A0-B790D7F54C0B}"/>
    <dgm:cxn modelId="{9C971F54-7590-F849-9B6F-9118A6F5EE63}" type="presOf" srcId="{EC8F09BB-1515-1B43-8E61-AA3383394283}" destId="{240F22E0-8194-B347-91EC-C48B37103432}" srcOrd="0" destOrd="0" presId="urn:microsoft.com/office/officeart/2005/8/layout/radial1"/>
    <dgm:cxn modelId="{6286A078-BD8D-3F48-84F4-9133CA923D17}" type="presOf" srcId="{D37085CD-279B-BB4D-BC34-18E4B024C732}" destId="{DFC8B993-250E-0241-95EF-C9593E980BA9}" srcOrd="0" destOrd="0" presId="urn:microsoft.com/office/officeart/2005/8/layout/radial1"/>
    <dgm:cxn modelId="{7A58066F-A0EB-F944-81D4-5EEF11C1A181}" type="presOf" srcId="{6E8FEE9C-4D1F-1643-A9A2-5F98ADA7C3B3}" destId="{961EE2AB-218D-AB4A-BA79-4E1760E6682E}" srcOrd="1" destOrd="0" presId="urn:microsoft.com/office/officeart/2005/8/layout/radial1"/>
    <dgm:cxn modelId="{484B408B-7DBD-B646-8991-F0379370A2E1}" srcId="{6FAC38B5-ECDE-2D46-88A6-9DC8F742B101}" destId="{79212DF1-CE2C-D14B-91C6-53DDE1E495F3}" srcOrd="0" destOrd="0" parTransId="{251A458F-DFA7-FC4C-9F91-157C6548640B}" sibTransId="{E65E3D10-0553-4941-B01E-0CA0DFAFFD50}"/>
    <dgm:cxn modelId="{8CE9C28B-A556-CA42-A31C-A49C9CE7AAE9}" type="presOf" srcId="{95C488C7-9C72-FB43-B751-CD332E5BC2A2}" destId="{EE5BF900-2662-AA40-9EE8-8D9E49BA5071}" srcOrd="1" destOrd="0" presId="urn:microsoft.com/office/officeart/2005/8/layout/radial1"/>
    <dgm:cxn modelId="{081E286A-67C4-6147-A441-21BC172B0A57}" type="presOf" srcId="{6E8FEE9C-4D1F-1643-A9A2-5F98ADA7C3B3}" destId="{D7F16D6D-CF67-1D4C-9A1D-BA406DC013CA}" srcOrd="0" destOrd="0" presId="urn:microsoft.com/office/officeart/2005/8/layout/radial1"/>
    <dgm:cxn modelId="{DB32C965-A9DF-CD4B-A972-B9D561DB28D2}" type="presOf" srcId="{EC8F09BB-1515-1B43-8E61-AA3383394283}" destId="{D77A72A8-F3E5-1248-9047-E8A14439D06C}" srcOrd="1" destOrd="0" presId="urn:microsoft.com/office/officeart/2005/8/layout/radial1"/>
    <dgm:cxn modelId="{138E23A8-6DDB-AD4F-AB5F-45B9E54C08B5}" srcId="{79212DF1-CE2C-D14B-91C6-53DDE1E495F3}" destId="{D37085CD-279B-BB4D-BC34-18E4B024C732}" srcOrd="2" destOrd="0" parTransId="{EC8F09BB-1515-1B43-8E61-AA3383394283}" sibTransId="{5BC04053-FF3E-BB41-9048-026A406E1227}"/>
    <dgm:cxn modelId="{5CA7D26E-DAAF-6F48-BA29-331AC24B9C2D}" type="presParOf" srcId="{474DE184-FB75-3946-BE8C-19F9AB675CB2}" destId="{74B5D858-7786-354F-86DA-ECD6A48116A4}" srcOrd="0" destOrd="0" presId="urn:microsoft.com/office/officeart/2005/8/layout/radial1"/>
    <dgm:cxn modelId="{73B8F372-FF8F-4D41-9A32-A0D555BD9B3D}" type="presParOf" srcId="{474DE184-FB75-3946-BE8C-19F9AB675CB2}" destId="{2532DA5B-07A4-7140-9457-2731DD4F4FC6}" srcOrd="1" destOrd="0" presId="urn:microsoft.com/office/officeart/2005/8/layout/radial1"/>
    <dgm:cxn modelId="{BFB7A0E2-79AE-2F4A-A563-D9DD347DDD86}" type="presParOf" srcId="{2532DA5B-07A4-7140-9457-2731DD4F4FC6}" destId="{EE5BF900-2662-AA40-9EE8-8D9E49BA5071}" srcOrd="0" destOrd="0" presId="urn:microsoft.com/office/officeart/2005/8/layout/radial1"/>
    <dgm:cxn modelId="{44A1778C-4858-5849-9257-DAEB6392CD3B}" type="presParOf" srcId="{474DE184-FB75-3946-BE8C-19F9AB675CB2}" destId="{EAAC60B7-614D-FC4E-B581-8FAADE4C0DC3}" srcOrd="2" destOrd="0" presId="urn:microsoft.com/office/officeart/2005/8/layout/radial1"/>
    <dgm:cxn modelId="{C7A83399-FDE6-6941-8948-B87C8B5F01BB}" type="presParOf" srcId="{474DE184-FB75-3946-BE8C-19F9AB675CB2}" destId="{D7F16D6D-CF67-1D4C-9A1D-BA406DC013CA}" srcOrd="3" destOrd="0" presId="urn:microsoft.com/office/officeart/2005/8/layout/radial1"/>
    <dgm:cxn modelId="{CF816545-AEA3-8E4B-AB99-4DCC37B5A895}" type="presParOf" srcId="{D7F16D6D-CF67-1D4C-9A1D-BA406DC013CA}" destId="{961EE2AB-218D-AB4A-BA79-4E1760E6682E}" srcOrd="0" destOrd="0" presId="urn:microsoft.com/office/officeart/2005/8/layout/radial1"/>
    <dgm:cxn modelId="{D407FAB8-6A9E-4643-9446-E99B1BC6C2FB}" type="presParOf" srcId="{474DE184-FB75-3946-BE8C-19F9AB675CB2}" destId="{46949A92-53E4-7E4A-829D-812A0CA5F76E}" srcOrd="4" destOrd="0" presId="urn:microsoft.com/office/officeart/2005/8/layout/radial1"/>
    <dgm:cxn modelId="{C2EDEB62-8026-3D4A-B741-A2BC6A2EC585}" type="presParOf" srcId="{474DE184-FB75-3946-BE8C-19F9AB675CB2}" destId="{240F22E0-8194-B347-91EC-C48B37103432}" srcOrd="5" destOrd="0" presId="urn:microsoft.com/office/officeart/2005/8/layout/radial1"/>
    <dgm:cxn modelId="{079776DD-BF66-254F-99D6-98EF51200134}" type="presParOf" srcId="{240F22E0-8194-B347-91EC-C48B37103432}" destId="{D77A72A8-F3E5-1248-9047-E8A14439D06C}" srcOrd="0" destOrd="0" presId="urn:microsoft.com/office/officeart/2005/8/layout/radial1"/>
    <dgm:cxn modelId="{33A76312-04D7-B24C-92EB-2ACF846953B5}" type="presParOf" srcId="{474DE184-FB75-3946-BE8C-19F9AB675CB2}" destId="{DFC8B993-250E-0241-95EF-C9593E980BA9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AC38B5-ECDE-2D46-88A6-9DC8F742B101}" type="doc">
      <dgm:prSet loTypeId="urn:microsoft.com/office/officeart/2005/8/layout/radial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212DF1-CE2C-D14B-91C6-53DDE1E495F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Drug1</a:t>
          </a:r>
          <a:endParaRPr lang="en-US" dirty="0"/>
        </a:p>
      </dgm:t>
    </dgm:pt>
    <dgm:pt modelId="{251A458F-DFA7-FC4C-9F91-157C6548640B}" type="parTrans" cxnId="{484B408B-7DBD-B646-8991-F0379370A2E1}">
      <dgm:prSet/>
      <dgm:spPr/>
      <dgm:t>
        <a:bodyPr/>
        <a:lstStyle/>
        <a:p>
          <a:endParaRPr lang="en-US"/>
        </a:p>
      </dgm:t>
    </dgm:pt>
    <dgm:pt modelId="{E65E3D10-0553-4941-B01E-0CA0DFAFFD50}" type="sibTrans" cxnId="{484B408B-7DBD-B646-8991-F0379370A2E1}">
      <dgm:prSet/>
      <dgm:spPr/>
      <dgm:t>
        <a:bodyPr/>
        <a:lstStyle/>
        <a:p>
          <a:endParaRPr lang="en-US"/>
        </a:p>
      </dgm:t>
    </dgm:pt>
    <dgm:pt modelId="{A93EB2A4-FD12-2E42-973F-F4130D70EC4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1</a:t>
          </a:r>
          <a:r>
            <a:rPr lang="en-US" baseline="-25000" dirty="0" smtClean="0"/>
            <a:t>1</a:t>
          </a:r>
          <a:endParaRPr lang="en-US" dirty="0"/>
        </a:p>
      </dgm:t>
    </dgm:pt>
    <dgm:pt modelId="{95C488C7-9C72-FB43-B751-CD332E5BC2A2}" type="parTrans" cxnId="{C4B2BE0A-5C28-F840-9474-6FCDA4FCDC96}">
      <dgm:prSet/>
      <dgm:spPr/>
      <dgm:t>
        <a:bodyPr/>
        <a:lstStyle/>
        <a:p>
          <a:endParaRPr lang="en-US"/>
        </a:p>
      </dgm:t>
    </dgm:pt>
    <dgm:pt modelId="{EF282C9F-39B4-0C4B-B3A0-B790D7F54C0B}" type="sibTrans" cxnId="{C4B2BE0A-5C28-F840-9474-6FCDA4FCDC96}">
      <dgm:prSet/>
      <dgm:spPr/>
      <dgm:t>
        <a:bodyPr/>
        <a:lstStyle/>
        <a:p>
          <a:endParaRPr lang="en-US"/>
        </a:p>
      </dgm:t>
    </dgm:pt>
    <dgm:pt modelId="{927F2C42-C317-494F-85A9-D959BB0C699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1</a:t>
          </a:r>
          <a:r>
            <a:rPr lang="en-US" baseline="-25000" dirty="0" smtClean="0"/>
            <a:t>2</a:t>
          </a:r>
          <a:endParaRPr lang="en-US" dirty="0"/>
        </a:p>
      </dgm:t>
    </dgm:pt>
    <dgm:pt modelId="{6E8FEE9C-4D1F-1643-A9A2-5F98ADA7C3B3}" type="parTrans" cxnId="{DC77786B-378F-3C47-A664-AF2212933629}">
      <dgm:prSet/>
      <dgm:spPr/>
      <dgm:t>
        <a:bodyPr/>
        <a:lstStyle/>
        <a:p>
          <a:endParaRPr lang="en-US"/>
        </a:p>
      </dgm:t>
    </dgm:pt>
    <dgm:pt modelId="{63721AEB-F016-B546-BBF5-80B305DB786A}" type="sibTrans" cxnId="{DC77786B-378F-3C47-A664-AF2212933629}">
      <dgm:prSet/>
      <dgm:spPr/>
      <dgm:t>
        <a:bodyPr/>
        <a:lstStyle/>
        <a:p>
          <a:endParaRPr lang="en-US"/>
        </a:p>
      </dgm:t>
    </dgm:pt>
    <dgm:pt modelId="{D37085CD-279B-BB4D-BC34-18E4B024C73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1</a:t>
          </a:r>
          <a:r>
            <a:rPr lang="en-US" baseline="-25000" dirty="0" smtClean="0"/>
            <a:t>3</a:t>
          </a:r>
          <a:endParaRPr lang="en-US" dirty="0"/>
        </a:p>
      </dgm:t>
    </dgm:pt>
    <dgm:pt modelId="{EC8F09BB-1515-1B43-8E61-AA3383394283}" type="parTrans" cxnId="{138E23A8-6DDB-AD4F-AB5F-45B9E54C08B5}">
      <dgm:prSet/>
      <dgm:spPr/>
      <dgm:t>
        <a:bodyPr/>
        <a:lstStyle/>
        <a:p>
          <a:endParaRPr lang="en-US"/>
        </a:p>
      </dgm:t>
    </dgm:pt>
    <dgm:pt modelId="{5BC04053-FF3E-BB41-9048-026A406E1227}" type="sibTrans" cxnId="{138E23A8-6DDB-AD4F-AB5F-45B9E54C08B5}">
      <dgm:prSet/>
      <dgm:spPr/>
      <dgm:t>
        <a:bodyPr/>
        <a:lstStyle/>
        <a:p>
          <a:endParaRPr lang="en-US"/>
        </a:p>
      </dgm:t>
    </dgm:pt>
    <dgm:pt modelId="{C30B6647-65F4-2A4D-B2FA-833C933424D0}">
      <dgm:prSet phldrT="[Text]"/>
      <dgm:spPr>
        <a:solidFill>
          <a:schemeClr val="accent6">
            <a:lumMod val="60000"/>
            <a:lumOff val="40000"/>
          </a:schemeClr>
        </a:solidFill>
        <a:ln>
          <a:solidFill>
            <a:srgbClr val="4DCAA7"/>
          </a:solidFill>
        </a:ln>
      </dgm:spPr>
      <dgm:t>
        <a:bodyPr/>
        <a:lstStyle/>
        <a:p>
          <a:r>
            <a:rPr lang="en-US" dirty="0" smtClean="0"/>
            <a:t>DT</a:t>
          </a:r>
          <a:r>
            <a:rPr lang="en-US" baseline="30000" dirty="0" smtClean="0"/>
            <a:t>1</a:t>
          </a:r>
          <a:r>
            <a:rPr lang="en-US" baseline="-25000" dirty="0" smtClean="0"/>
            <a:t>4</a:t>
          </a:r>
          <a:endParaRPr lang="en-US" dirty="0"/>
        </a:p>
      </dgm:t>
    </dgm:pt>
    <dgm:pt modelId="{608B2BDB-102C-FB49-93A2-2AE8762DDF92}" type="parTrans" cxnId="{B029F370-A8F8-C24E-9149-2AD7EA837F19}">
      <dgm:prSet/>
      <dgm:spPr/>
      <dgm:t>
        <a:bodyPr/>
        <a:lstStyle/>
        <a:p>
          <a:endParaRPr lang="en-US"/>
        </a:p>
      </dgm:t>
    </dgm:pt>
    <dgm:pt modelId="{9DBAB749-DDDF-5643-8CB0-8897B0499965}" type="sibTrans" cxnId="{B029F370-A8F8-C24E-9149-2AD7EA837F19}">
      <dgm:prSet/>
      <dgm:spPr/>
      <dgm:t>
        <a:bodyPr/>
        <a:lstStyle/>
        <a:p>
          <a:endParaRPr lang="en-US"/>
        </a:p>
      </dgm:t>
    </dgm:pt>
    <dgm:pt modelId="{474DE184-FB75-3946-BE8C-19F9AB675CB2}" type="pres">
      <dgm:prSet presAssocID="{6FAC38B5-ECDE-2D46-88A6-9DC8F742B10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B5D858-7786-354F-86DA-ECD6A48116A4}" type="pres">
      <dgm:prSet presAssocID="{79212DF1-CE2C-D14B-91C6-53DDE1E495F3}" presName="centerShape" presStyleLbl="node0" presStyleIdx="0" presStyleCnt="1"/>
      <dgm:spPr/>
      <dgm:t>
        <a:bodyPr/>
        <a:lstStyle/>
        <a:p>
          <a:endParaRPr lang="en-US"/>
        </a:p>
      </dgm:t>
    </dgm:pt>
    <dgm:pt modelId="{2532DA5B-07A4-7140-9457-2731DD4F4FC6}" type="pres">
      <dgm:prSet presAssocID="{95C488C7-9C72-FB43-B751-CD332E5BC2A2}" presName="Name9" presStyleLbl="parChTrans1D2" presStyleIdx="0" presStyleCnt="4"/>
      <dgm:spPr/>
      <dgm:t>
        <a:bodyPr/>
        <a:lstStyle/>
        <a:p>
          <a:endParaRPr lang="en-US"/>
        </a:p>
      </dgm:t>
    </dgm:pt>
    <dgm:pt modelId="{EE5BF900-2662-AA40-9EE8-8D9E49BA5071}" type="pres">
      <dgm:prSet presAssocID="{95C488C7-9C72-FB43-B751-CD332E5BC2A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EAAC60B7-614D-FC4E-B581-8FAADE4C0DC3}" type="pres">
      <dgm:prSet presAssocID="{A93EB2A4-FD12-2E42-973F-F4130D70EC4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F16D6D-CF67-1D4C-9A1D-BA406DC013CA}" type="pres">
      <dgm:prSet presAssocID="{6E8FEE9C-4D1F-1643-A9A2-5F98ADA7C3B3}" presName="Name9" presStyleLbl="parChTrans1D2" presStyleIdx="1" presStyleCnt="4"/>
      <dgm:spPr/>
      <dgm:t>
        <a:bodyPr/>
        <a:lstStyle/>
        <a:p>
          <a:endParaRPr lang="en-US"/>
        </a:p>
      </dgm:t>
    </dgm:pt>
    <dgm:pt modelId="{961EE2AB-218D-AB4A-BA79-4E1760E6682E}" type="pres">
      <dgm:prSet presAssocID="{6E8FEE9C-4D1F-1643-A9A2-5F98ADA7C3B3}" presName="connTx" presStyleLbl="parChTrans1D2" presStyleIdx="1" presStyleCnt="4"/>
      <dgm:spPr/>
      <dgm:t>
        <a:bodyPr/>
        <a:lstStyle/>
        <a:p>
          <a:endParaRPr lang="en-US"/>
        </a:p>
      </dgm:t>
    </dgm:pt>
    <dgm:pt modelId="{46949A92-53E4-7E4A-829D-812A0CA5F76E}" type="pres">
      <dgm:prSet presAssocID="{927F2C42-C317-494F-85A9-D959BB0C699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F22E0-8194-B347-91EC-C48B37103432}" type="pres">
      <dgm:prSet presAssocID="{EC8F09BB-1515-1B43-8E61-AA3383394283}" presName="Name9" presStyleLbl="parChTrans1D2" presStyleIdx="2" presStyleCnt="4"/>
      <dgm:spPr/>
      <dgm:t>
        <a:bodyPr/>
        <a:lstStyle/>
        <a:p>
          <a:endParaRPr lang="en-US"/>
        </a:p>
      </dgm:t>
    </dgm:pt>
    <dgm:pt modelId="{D77A72A8-F3E5-1248-9047-E8A14439D06C}" type="pres">
      <dgm:prSet presAssocID="{EC8F09BB-1515-1B43-8E61-AA3383394283}" presName="connTx" presStyleLbl="parChTrans1D2" presStyleIdx="2" presStyleCnt="4"/>
      <dgm:spPr/>
      <dgm:t>
        <a:bodyPr/>
        <a:lstStyle/>
        <a:p>
          <a:endParaRPr lang="en-US"/>
        </a:p>
      </dgm:t>
    </dgm:pt>
    <dgm:pt modelId="{DFC8B993-250E-0241-95EF-C9593E980BA9}" type="pres">
      <dgm:prSet presAssocID="{D37085CD-279B-BB4D-BC34-18E4B024C73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4C78A-F7BB-5F4B-937B-909FED70B9E7}" type="pres">
      <dgm:prSet presAssocID="{608B2BDB-102C-FB49-93A2-2AE8762DDF92}" presName="Name9" presStyleLbl="parChTrans1D2" presStyleIdx="3" presStyleCnt="4"/>
      <dgm:spPr/>
      <dgm:t>
        <a:bodyPr/>
        <a:lstStyle/>
        <a:p>
          <a:endParaRPr lang="en-US"/>
        </a:p>
      </dgm:t>
    </dgm:pt>
    <dgm:pt modelId="{C05D6FC2-B624-A845-98EE-BA2E3867F281}" type="pres">
      <dgm:prSet presAssocID="{608B2BDB-102C-FB49-93A2-2AE8762DDF92}" presName="connTx" presStyleLbl="parChTrans1D2" presStyleIdx="3" presStyleCnt="4"/>
      <dgm:spPr/>
      <dgm:t>
        <a:bodyPr/>
        <a:lstStyle/>
        <a:p>
          <a:endParaRPr lang="en-US"/>
        </a:p>
      </dgm:t>
    </dgm:pt>
    <dgm:pt modelId="{5EF3EF35-16F8-794D-B73D-C9BD6E1484B6}" type="pres">
      <dgm:prSet presAssocID="{C30B6647-65F4-2A4D-B2FA-833C933424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94664A-238D-3848-B213-7D6E780EFDFC}" type="presOf" srcId="{79212DF1-CE2C-D14B-91C6-53DDE1E495F3}" destId="{74B5D858-7786-354F-86DA-ECD6A48116A4}" srcOrd="0" destOrd="0" presId="urn:microsoft.com/office/officeart/2005/8/layout/radial1"/>
    <dgm:cxn modelId="{6932728A-9747-7D4E-97B1-9388610589F1}" type="presOf" srcId="{C30B6647-65F4-2A4D-B2FA-833C933424D0}" destId="{5EF3EF35-16F8-794D-B73D-C9BD6E1484B6}" srcOrd="0" destOrd="0" presId="urn:microsoft.com/office/officeart/2005/8/layout/radial1"/>
    <dgm:cxn modelId="{DC77786B-378F-3C47-A664-AF2212933629}" srcId="{79212DF1-CE2C-D14B-91C6-53DDE1E495F3}" destId="{927F2C42-C317-494F-85A9-D959BB0C6991}" srcOrd="1" destOrd="0" parTransId="{6E8FEE9C-4D1F-1643-A9A2-5F98ADA7C3B3}" sibTransId="{63721AEB-F016-B546-BBF5-80B305DB786A}"/>
    <dgm:cxn modelId="{94B51952-6F6B-C347-9D1D-BA2839AB81A6}" type="presOf" srcId="{6E8FEE9C-4D1F-1643-A9A2-5F98ADA7C3B3}" destId="{961EE2AB-218D-AB4A-BA79-4E1760E6682E}" srcOrd="1" destOrd="0" presId="urn:microsoft.com/office/officeart/2005/8/layout/radial1"/>
    <dgm:cxn modelId="{E15A19A6-C713-7043-B533-CF527DE9A4A6}" type="presOf" srcId="{95C488C7-9C72-FB43-B751-CD332E5BC2A2}" destId="{EE5BF900-2662-AA40-9EE8-8D9E49BA5071}" srcOrd="1" destOrd="0" presId="urn:microsoft.com/office/officeart/2005/8/layout/radial1"/>
    <dgm:cxn modelId="{B029F370-A8F8-C24E-9149-2AD7EA837F19}" srcId="{79212DF1-CE2C-D14B-91C6-53DDE1E495F3}" destId="{C30B6647-65F4-2A4D-B2FA-833C933424D0}" srcOrd="3" destOrd="0" parTransId="{608B2BDB-102C-FB49-93A2-2AE8762DDF92}" sibTransId="{9DBAB749-DDDF-5643-8CB0-8897B0499965}"/>
    <dgm:cxn modelId="{C4D09D7C-B55E-494C-ABD1-1A691488C830}" type="presOf" srcId="{608B2BDB-102C-FB49-93A2-2AE8762DDF92}" destId="{3CA4C78A-F7BB-5F4B-937B-909FED70B9E7}" srcOrd="0" destOrd="0" presId="urn:microsoft.com/office/officeart/2005/8/layout/radial1"/>
    <dgm:cxn modelId="{C4B2BE0A-5C28-F840-9474-6FCDA4FCDC96}" srcId="{79212DF1-CE2C-D14B-91C6-53DDE1E495F3}" destId="{A93EB2A4-FD12-2E42-973F-F4130D70EC4A}" srcOrd="0" destOrd="0" parTransId="{95C488C7-9C72-FB43-B751-CD332E5BC2A2}" sibTransId="{EF282C9F-39B4-0C4B-B3A0-B790D7F54C0B}"/>
    <dgm:cxn modelId="{C75CEE86-3E43-5241-99D9-EBA004C845E0}" type="presOf" srcId="{608B2BDB-102C-FB49-93A2-2AE8762DDF92}" destId="{C05D6FC2-B624-A845-98EE-BA2E3867F281}" srcOrd="1" destOrd="0" presId="urn:microsoft.com/office/officeart/2005/8/layout/radial1"/>
    <dgm:cxn modelId="{B3762673-64C2-8F45-8FF4-4C5B8DA6D2E1}" type="presOf" srcId="{6E8FEE9C-4D1F-1643-A9A2-5F98ADA7C3B3}" destId="{D7F16D6D-CF67-1D4C-9A1D-BA406DC013CA}" srcOrd="0" destOrd="0" presId="urn:microsoft.com/office/officeart/2005/8/layout/radial1"/>
    <dgm:cxn modelId="{40402790-61B5-1F4B-BA38-EE1246C6C695}" type="presOf" srcId="{6FAC38B5-ECDE-2D46-88A6-9DC8F742B101}" destId="{474DE184-FB75-3946-BE8C-19F9AB675CB2}" srcOrd="0" destOrd="0" presId="urn:microsoft.com/office/officeart/2005/8/layout/radial1"/>
    <dgm:cxn modelId="{BCC567B0-5BD2-5A47-99EB-655B8F515483}" type="presOf" srcId="{D37085CD-279B-BB4D-BC34-18E4B024C732}" destId="{DFC8B993-250E-0241-95EF-C9593E980BA9}" srcOrd="0" destOrd="0" presId="urn:microsoft.com/office/officeart/2005/8/layout/radial1"/>
    <dgm:cxn modelId="{484B408B-7DBD-B646-8991-F0379370A2E1}" srcId="{6FAC38B5-ECDE-2D46-88A6-9DC8F742B101}" destId="{79212DF1-CE2C-D14B-91C6-53DDE1E495F3}" srcOrd="0" destOrd="0" parTransId="{251A458F-DFA7-FC4C-9F91-157C6548640B}" sibTransId="{E65E3D10-0553-4941-B01E-0CA0DFAFFD50}"/>
    <dgm:cxn modelId="{0EF9AE91-EDB8-7447-9A36-B4F1DC307346}" type="presOf" srcId="{927F2C42-C317-494F-85A9-D959BB0C6991}" destId="{46949A92-53E4-7E4A-829D-812A0CA5F76E}" srcOrd="0" destOrd="0" presId="urn:microsoft.com/office/officeart/2005/8/layout/radial1"/>
    <dgm:cxn modelId="{2AD4080E-0110-2B40-858D-1A4D2BC534DE}" type="presOf" srcId="{EC8F09BB-1515-1B43-8E61-AA3383394283}" destId="{D77A72A8-F3E5-1248-9047-E8A14439D06C}" srcOrd="1" destOrd="0" presId="urn:microsoft.com/office/officeart/2005/8/layout/radial1"/>
    <dgm:cxn modelId="{4EE825EF-E310-1C4D-815A-E76F0E8C1043}" type="presOf" srcId="{EC8F09BB-1515-1B43-8E61-AA3383394283}" destId="{240F22E0-8194-B347-91EC-C48B37103432}" srcOrd="0" destOrd="0" presId="urn:microsoft.com/office/officeart/2005/8/layout/radial1"/>
    <dgm:cxn modelId="{138E23A8-6DDB-AD4F-AB5F-45B9E54C08B5}" srcId="{79212DF1-CE2C-D14B-91C6-53DDE1E495F3}" destId="{D37085CD-279B-BB4D-BC34-18E4B024C732}" srcOrd="2" destOrd="0" parTransId="{EC8F09BB-1515-1B43-8E61-AA3383394283}" sibTransId="{5BC04053-FF3E-BB41-9048-026A406E1227}"/>
    <dgm:cxn modelId="{2FA252EB-500B-514F-B1BB-04AB19959440}" type="presOf" srcId="{95C488C7-9C72-FB43-B751-CD332E5BC2A2}" destId="{2532DA5B-07A4-7140-9457-2731DD4F4FC6}" srcOrd="0" destOrd="0" presId="urn:microsoft.com/office/officeart/2005/8/layout/radial1"/>
    <dgm:cxn modelId="{2CE84A57-EF3F-0D41-8DC0-32982EB57353}" type="presOf" srcId="{A93EB2A4-FD12-2E42-973F-F4130D70EC4A}" destId="{EAAC60B7-614D-FC4E-B581-8FAADE4C0DC3}" srcOrd="0" destOrd="0" presId="urn:microsoft.com/office/officeart/2005/8/layout/radial1"/>
    <dgm:cxn modelId="{F4D9EE72-331F-3744-A137-FE17669CB20E}" type="presParOf" srcId="{474DE184-FB75-3946-BE8C-19F9AB675CB2}" destId="{74B5D858-7786-354F-86DA-ECD6A48116A4}" srcOrd="0" destOrd="0" presId="urn:microsoft.com/office/officeart/2005/8/layout/radial1"/>
    <dgm:cxn modelId="{2A3F2551-0604-544F-8B32-5CCB25716276}" type="presParOf" srcId="{474DE184-FB75-3946-BE8C-19F9AB675CB2}" destId="{2532DA5B-07A4-7140-9457-2731DD4F4FC6}" srcOrd="1" destOrd="0" presId="urn:microsoft.com/office/officeart/2005/8/layout/radial1"/>
    <dgm:cxn modelId="{60168044-C8A8-BD42-A450-1407E3657A86}" type="presParOf" srcId="{2532DA5B-07A4-7140-9457-2731DD4F4FC6}" destId="{EE5BF900-2662-AA40-9EE8-8D9E49BA5071}" srcOrd="0" destOrd="0" presId="urn:microsoft.com/office/officeart/2005/8/layout/radial1"/>
    <dgm:cxn modelId="{0EA46CFF-049C-B543-8600-66DD7765E3E7}" type="presParOf" srcId="{474DE184-FB75-3946-BE8C-19F9AB675CB2}" destId="{EAAC60B7-614D-FC4E-B581-8FAADE4C0DC3}" srcOrd="2" destOrd="0" presId="urn:microsoft.com/office/officeart/2005/8/layout/radial1"/>
    <dgm:cxn modelId="{A78565A5-83C7-BB4C-9420-D4DD40188AFE}" type="presParOf" srcId="{474DE184-FB75-3946-BE8C-19F9AB675CB2}" destId="{D7F16D6D-CF67-1D4C-9A1D-BA406DC013CA}" srcOrd="3" destOrd="0" presId="urn:microsoft.com/office/officeart/2005/8/layout/radial1"/>
    <dgm:cxn modelId="{0294EEBD-A71F-ED42-BAFC-361A65804767}" type="presParOf" srcId="{D7F16D6D-CF67-1D4C-9A1D-BA406DC013CA}" destId="{961EE2AB-218D-AB4A-BA79-4E1760E6682E}" srcOrd="0" destOrd="0" presId="urn:microsoft.com/office/officeart/2005/8/layout/radial1"/>
    <dgm:cxn modelId="{52427033-21CC-C242-BEB6-4E935D91C153}" type="presParOf" srcId="{474DE184-FB75-3946-BE8C-19F9AB675CB2}" destId="{46949A92-53E4-7E4A-829D-812A0CA5F76E}" srcOrd="4" destOrd="0" presId="urn:microsoft.com/office/officeart/2005/8/layout/radial1"/>
    <dgm:cxn modelId="{01B0BA0C-D269-0F4E-82CA-43452F15FB1D}" type="presParOf" srcId="{474DE184-FB75-3946-BE8C-19F9AB675CB2}" destId="{240F22E0-8194-B347-91EC-C48B37103432}" srcOrd="5" destOrd="0" presId="urn:microsoft.com/office/officeart/2005/8/layout/radial1"/>
    <dgm:cxn modelId="{B6344F6A-47E7-3444-AD56-361E93341DB3}" type="presParOf" srcId="{240F22E0-8194-B347-91EC-C48B37103432}" destId="{D77A72A8-F3E5-1248-9047-E8A14439D06C}" srcOrd="0" destOrd="0" presId="urn:microsoft.com/office/officeart/2005/8/layout/radial1"/>
    <dgm:cxn modelId="{7124C930-90FE-5742-9957-5C2188A6C616}" type="presParOf" srcId="{474DE184-FB75-3946-BE8C-19F9AB675CB2}" destId="{DFC8B993-250E-0241-95EF-C9593E980BA9}" srcOrd="6" destOrd="0" presId="urn:microsoft.com/office/officeart/2005/8/layout/radial1"/>
    <dgm:cxn modelId="{ECFFD741-02D0-2F43-B2F0-F968241D15BB}" type="presParOf" srcId="{474DE184-FB75-3946-BE8C-19F9AB675CB2}" destId="{3CA4C78A-F7BB-5F4B-937B-909FED70B9E7}" srcOrd="7" destOrd="0" presId="urn:microsoft.com/office/officeart/2005/8/layout/radial1"/>
    <dgm:cxn modelId="{8E9CE3EE-AA3C-E442-B072-771E95DA0F1C}" type="presParOf" srcId="{3CA4C78A-F7BB-5F4B-937B-909FED70B9E7}" destId="{C05D6FC2-B624-A845-98EE-BA2E3867F281}" srcOrd="0" destOrd="0" presId="urn:microsoft.com/office/officeart/2005/8/layout/radial1"/>
    <dgm:cxn modelId="{D2246813-6930-CE4B-9631-EF2A00F0FDDF}" type="presParOf" srcId="{474DE184-FB75-3946-BE8C-19F9AB675CB2}" destId="{5EF3EF35-16F8-794D-B73D-C9BD6E1484B6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CAA08D-3654-F840-8213-B9EF84F462FB}" type="doc">
      <dgm:prSet loTypeId="urn:microsoft.com/office/officeart/2005/8/layout/hList1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D7B3F4F-BB26-9F40-B343-17928937822D}">
      <dgm:prSet phldrT="[Text]"/>
      <dgm:spPr/>
      <dgm:t>
        <a:bodyPr/>
        <a:lstStyle/>
        <a:p>
          <a:r>
            <a:rPr lang="en-US" dirty="0" smtClean="0"/>
            <a:t>Functional Enrichment Analysis</a:t>
          </a:r>
          <a:endParaRPr lang="en-US" dirty="0"/>
        </a:p>
      </dgm:t>
    </dgm:pt>
    <dgm:pt modelId="{0B588CDD-ADDD-364B-A2FC-29A659A71884}" type="parTrans" cxnId="{00F445CF-5F3D-8B48-8271-5BFBC4162539}">
      <dgm:prSet/>
      <dgm:spPr/>
      <dgm:t>
        <a:bodyPr/>
        <a:lstStyle/>
        <a:p>
          <a:endParaRPr lang="en-US"/>
        </a:p>
      </dgm:t>
    </dgm:pt>
    <dgm:pt modelId="{A7B8540A-3EEC-4349-90AF-C2B311CD7052}" type="sibTrans" cxnId="{00F445CF-5F3D-8B48-8271-5BFBC4162539}">
      <dgm:prSet/>
      <dgm:spPr/>
      <dgm:t>
        <a:bodyPr/>
        <a:lstStyle/>
        <a:p>
          <a:endParaRPr lang="en-US"/>
        </a:p>
      </dgm:t>
    </dgm:pt>
    <dgm:pt modelId="{673A3DC8-001F-E347-BFBC-F0FF113F24DB}">
      <dgm:prSet phldrT="[Text]"/>
      <dgm:spPr/>
      <dgm:t>
        <a:bodyPr/>
        <a:lstStyle/>
        <a:p>
          <a:r>
            <a:rPr lang="en-US" dirty="0" smtClean="0"/>
            <a:t>GO</a:t>
          </a:r>
          <a:r>
            <a:rPr lang="en-US" i="1" dirty="0" smtClean="0"/>
            <a:t> biological process terms</a:t>
          </a:r>
          <a:endParaRPr lang="en-US" i="1" dirty="0"/>
        </a:p>
      </dgm:t>
    </dgm:pt>
    <dgm:pt modelId="{0DF40158-62CC-834C-BC95-2A86728F89F1}" type="parTrans" cxnId="{5F1C69C5-C64E-2347-8987-109AD311D479}">
      <dgm:prSet/>
      <dgm:spPr/>
      <dgm:t>
        <a:bodyPr/>
        <a:lstStyle/>
        <a:p>
          <a:endParaRPr lang="en-US"/>
        </a:p>
      </dgm:t>
    </dgm:pt>
    <dgm:pt modelId="{3E6C504E-BB15-EF48-9CE9-9F244EB0B7F8}" type="sibTrans" cxnId="{5F1C69C5-C64E-2347-8987-109AD311D479}">
      <dgm:prSet/>
      <dgm:spPr/>
      <dgm:t>
        <a:bodyPr/>
        <a:lstStyle/>
        <a:p>
          <a:endParaRPr lang="en-US"/>
        </a:p>
      </dgm:t>
    </dgm:pt>
    <dgm:pt modelId="{5F32B3F2-CB21-AB4F-BF53-DF4DB4EE1B8B}">
      <dgm:prSet phldrT="[Text]"/>
      <dgm:spPr/>
      <dgm:t>
        <a:bodyPr/>
        <a:lstStyle/>
        <a:p>
          <a:r>
            <a:rPr lang="en-US" i="0" dirty="0" smtClean="0"/>
            <a:t>Metabolic-related</a:t>
          </a:r>
          <a:endParaRPr lang="en-US" i="0" dirty="0"/>
        </a:p>
      </dgm:t>
    </dgm:pt>
    <dgm:pt modelId="{49889DE5-A711-FB44-B899-23B1BDC747CC}" type="parTrans" cxnId="{1A235CDF-627E-0A4C-AC1C-B31138EB9E66}">
      <dgm:prSet/>
      <dgm:spPr/>
      <dgm:t>
        <a:bodyPr/>
        <a:lstStyle/>
        <a:p>
          <a:endParaRPr lang="en-US"/>
        </a:p>
      </dgm:t>
    </dgm:pt>
    <dgm:pt modelId="{4353E1B5-9D33-A142-B038-C637849CDEE2}" type="sibTrans" cxnId="{1A235CDF-627E-0A4C-AC1C-B31138EB9E66}">
      <dgm:prSet/>
      <dgm:spPr/>
      <dgm:t>
        <a:bodyPr/>
        <a:lstStyle/>
        <a:p>
          <a:endParaRPr lang="en-US"/>
        </a:p>
      </dgm:t>
    </dgm:pt>
    <dgm:pt modelId="{695532DB-74EB-0246-AB2C-1DDFC39FECAA}">
      <dgm:prSet phldrT="[Text]"/>
      <dgm:spPr/>
      <dgm:t>
        <a:bodyPr/>
        <a:lstStyle/>
        <a:p>
          <a:r>
            <a:rPr lang="en-US" dirty="0" smtClean="0"/>
            <a:t>Pathway analysis</a:t>
          </a:r>
          <a:endParaRPr lang="en-US" dirty="0"/>
        </a:p>
      </dgm:t>
    </dgm:pt>
    <dgm:pt modelId="{E3022639-FBC1-E84B-ADEC-A797C0E59B1B}" type="parTrans" cxnId="{F9078C57-6785-7441-941F-355CD301769B}">
      <dgm:prSet/>
      <dgm:spPr/>
      <dgm:t>
        <a:bodyPr/>
        <a:lstStyle/>
        <a:p>
          <a:endParaRPr lang="en-US"/>
        </a:p>
      </dgm:t>
    </dgm:pt>
    <dgm:pt modelId="{619B22D9-38E6-374A-B580-991A1990A432}" type="sibTrans" cxnId="{F9078C57-6785-7441-941F-355CD301769B}">
      <dgm:prSet/>
      <dgm:spPr/>
      <dgm:t>
        <a:bodyPr/>
        <a:lstStyle/>
        <a:p>
          <a:endParaRPr lang="en-US"/>
        </a:p>
      </dgm:t>
    </dgm:pt>
    <dgm:pt modelId="{B82FEC35-DB18-514C-A995-F8D039D41329}">
      <dgm:prSet phldrT="[Text]"/>
      <dgm:spPr/>
      <dgm:t>
        <a:bodyPr/>
        <a:lstStyle/>
        <a:p>
          <a:r>
            <a:rPr lang="en-US" dirty="0" smtClean="0"/>
            <a:t>DAVID</a:t>
          </a:r>
          <a:endParaRPr lang="en-US" dirty="0"/>
        </a:p>
      </dgm:t>
    </dgm:pt>
    <dgm:pt modelId="{659B6EAA-76B9-4848-B789-38891556AEA3}" type="parTrans" cxnId="{DCD1E4E0-BC11-744D-AF5D-43F4B6FBAB89}">
      <dgm:prSet/>
      <dgm:spPr/>
      <dgm:t>
        <a:bodyPr/>
        <a:lstStyle/>
        <a:p>
          <a:endParaRPr lang="en-US"/>
        </a:p>
      </dgm:t>
    </dgm:pt>
    <dgm:pt modelId="{1B6CA330-D2BF-5144-A00B-FB7CBE2049C6}" type="sibTrans" cxnId="{DCD1E4E0-BC11-744D-AF5D-43F4B6FBAB89}">
      <dgm:prSet/>
      <dgm:spPr/>
      <dgm:t>
        <a:bodyPr/>
        <a:lstStyle/>
        <a:p>
          <a:endParaRPr lang="en-US"/>
        </a:p>
      </dgm:t>
    </dgm:pt>
    <dgm:pt modelId="{8AF433BB-E66F-744F-8980-CE81B0026CEE}">
      <dgm:prSet phldrT="[Text]"/>
      <dgm:spPr/>
      <dgm:t>
        <a:bodyPr/>
        <a:lstStyle/>
        <a:p>
          <a:r>
            <a:rPr lang="en-US" dirty="0" smtClean="0"/>
            <a:t>Similar results as GO</a:t>
          </a:r>
          <a:endParaRPr lang="en-US" dirty="0"/>
        </a:p>
      </dgm:t>
    </dgm:pt>
    <dgm:pt modelId="{AB0F7DC1-4345-1948-BDED-F7F403B021F2}" type="parTrans" cxnId="{DA297F01-95A9-0040-A2E9-7EDAC1F35499}">
      <dgm:prSet/>
      <dgm:spPr/>
      <dgm:t>
        <a:bodyPr/>
        <a:lstStyle/>
        <a:p>
          <a:endParaRPr lang="en-US"/>
        </a:p>
      </dgm:t>
    </dgm:pt>
    <dgm:pt modelId="{E9BDBC39-6643-9246-9EF2-7491A50F68B1}" type="sibTrans" cxnId="{DA297F01-95A9-0040-A2E9-7EDAC1F35499}">
      <dgm:prSet/>
      <dgm:spPr/>
      <dgm:t>
        <a:bodyPr/>
        <a:lstStyle/>
        <a:p>
          <a:endParaRPr lang="en-US"/>
        </a:p>
      </dgm:t>
    </dgm:pt>
    <dgm:pt modelId="{ADAA3907-5984-5A45-829A-62D545AF07D9}">
      <dgm:prSet phldrT="[Text]"/>
      <dgm:spPr/>
      <dgm:t>
        <a:bodyPr/>
        <a:lstStyle/>
        <a:p>
          <a:r>
            <a:rPr lang="en-US" dirty="0" smtClean="0"/>
            <a:t>Alzheimer disease-amyloid </a:t>
          </a:r>
          <a:r>
            <a:rPr lang="en-US" dirty="0" err="1" smtClean="0"/>
            <a:t>secretase</a:t>
          </a:r>
          <a:r>
            <a:rPr lang="en-US" dirty="0" smtClean="0"/>
            <a:t> pathway</a:t>
          </a:r>
          <a:endParaRPr lang="en-US" dirty="0"/>
        </a:p>
      </dgm:t>
    </dgm:pt>
    <dgm:pt modelId="{B246DA11-CA9E-A74F-BA61-C96BB72CF5B2}" type="parTrans" cxnId="{35F6D4EE-D9E1-094B-B959-E9FC602E2809}">
      <dgm:prSet/>
      <dgm:spPr/>
      <dgm:t>
        <a:bodyPr/>
        <a:lstStyle/>
        <a:p>
          <a:endParaRPr lang="en-US"/>
        </a:p>
      </dgm:t>
    </dgm:pt>
    <dgm:pt modelId="{10442C4A-9B3F-C043-B8C8-047418E18287}" type="sibTrans" cxnId="{35F6D4EE-D9E1-094B-B959-E9FC602E2809}">
      <dgm:prSet/>
      <dgm:spPr/>
      <dgm:t>
        <a:bodyPr/>
        <a:lstStyle/>
        <a:p>
          <a:endParaRPr lang="en-US"/>
        </a:p>
      </dgm:t>
    </dgm:pt>
    <dgm:pt modelId="{D97F4A89-1FF1-4141-8239-FF4BC92F13A1}">
      <dgm:prSet phldrT="[Text]"/>
      <dgm:spPr/>
      <dgm:t>
        <a:bodyPr/>
        <a:lstStyle/>
        <a:p>
          <a:r>
            <a:rPr lang="en-US" dirty="0" smtClean="0"/>
            <a:t>Type 2 Diabetes</a:t>
          </a:r>
          <a:endParaRPr lang="en-US" dirty="0"/>
        </a:p>
      </dgm:t>
    </dgm:pt>
    <dgm:pt modelId="{8E36233B-95D9-5241-BB33-3C0D02BF5A03}" type="parTrans" cxnId="{EAA18DF4-34A6-D14B-B67E-B95B6530743B}">
      <dgm:prSet/>
      <dgm:spPr/>
      <dgm:t>
        <a:bodyPr/>
        <a:lstStyle/>
        <a:p>
          <a:endParaRPr lang="en-US"/>
        </a:p>
      </dgm:t>
    </dgm:pt>
    <dgm:pt modelId="{B2C994ED-BB5A-D74F-A405-B568BE9178D8}" type="sibTrans" cxnId="{EAA18DF4-34A6-D14B-B67E-B95B6530743B}">
      <dgm:prSet/>
      <dgm:spPr/>
      <dgm:t>
        <a:bodyPr/>
        <a:lstStyle/>
        <a:p>
          <a:endParaRPr lang="en-US"/>
        </a:p>
      </dgm:t>
    </dgm:pt>
    <dgm:pt modelId="{A22FDE21-BA48-6445-9A91-B35D6E853660}">
      <dgm:prSet phldrT="[Text]"/>
      <dgm:spPr/>
      <dgm:t>
        <a:bodyPr/>
        <a:lstStyle/>
        <a:p>
          <a:r>
            <a:rPr lang="en-US" dirty="0" smtClean="0"/>
            <a:t>Cell surface receptor signaling pathways (MAPK cascade)</a:t>
          </a:r>
          <a:endParaRPr lang="en-US" dirty="0"/>
        </a:p>
      </dgm:t>
    </dgm:pt>
    <dgm:pt modelId="{BBDF4022-A8F8-604F-93B0-9A770BB17BF7}" type="parTrans" cxnId="{76536711-1B3B-424B-BF55-157A4BA90CF2}">
      <dgm:prSet/>
      <dgm:spPr/>
      <dgm:t>
        <a:bodyPr/>
        <a:lstStyle/>
        <a:p>
          <a:endParaRPr lang="en-US"/>
        </a:p>
      </dgm:t>
    </dgm:pt>
    <dgm:pt modelId="{58E1B68D-2FC8-8B4E-A32A-E4094499F818}" type="sibTrans" cxnId="{76536711-1B3B-424B-BF55-157A4BA90CF2}">
      <dgm:prSet/>
      <dgm:spPr/>
      <dgm:t>
        <a:bodyPr/>
        <a:lstStyle/>
        <a:p>
          <a:endParaRPr lang="en-US"/>
        </a:p>
      </dgm:t>
    </dgm:pt>
    <dgm:pt modelId="{4638B5FD-9887-184E-B904-72C1C55FF714}">
      <dgm:prSet phldrT="[Text]"/>
      <dgm:spPr/>
      <dgm:t>
        <a:bodyPr/>
        <a:lstStyle/>
        <a:p>
          <a:r>
            <a:rPr lang="en-US" dirty="0" smtClean="0"/>
            <a:t>Immune response</a:t>
          </a:r>
          <a:endParaRPr lang="en-US" dirty="0"/>
        </a:p>
      </dgm:t>
    </dgm:pt>
    <dgm:pt modelId="{412417BB-DB58-D341-8083-42A9D7513C9C}" type="parTrans" cxnId="{D3E0C6D2-D5D9-9B4A-B64A-8CB6869DBD7D}">
      <dgm:prSet/>
      <dgm:spPr/>
      <dgm:t>
        <a:bodyPr/>
        <a:lstStyle/>
        <a:p>
          <a:endParaRPr lang="en-US"/>
        </a:p>
      </dgm:t>
    </dgm:pt>
    <dgm:pt modelId="{B4D6BC75-2FB0-904F-95B2-B4E4B08F32E8}" type="sibTrans" cxnId="{D3E0C6D2-D5D9-9B4A-B64A-8CB6869DBD7D}">
      <dgm:prSet/>
      <dgm:spPr/>
      <dgm:t>
        <a:bodyPr/>
        <a:lstStyle/>
        <a:p>
          <a:endParaRPr lang="en-US"/>
        </a:p>
      </dgm:t>
    </dgm:pt>
    <dgm:pt modelId="{0F54B8DF-746F-7346-9A74-6D7C222B8871}">
      <dgm:prSet phldrT="[Text]"/>
      <dgm:spPr/>
      <dgm:t>
        <a:bodyPr/>
        <a:lstStyle/>
        <a:p>
          <a:r>
            <a:rPr lang="en-US" dirty="0" smtClean="0"/>
            <a:t>Apoptosis</a:t>
          </a:r>
          <a:endParaRPr lang="en-US" dirty="0"/>
        </a:p>
      </dgm:t>
    </dgm:pt>
    <dgm:pt modelId="{08E34B76-3C76-6C47-B8CE-2E71B86A1256}" type="parTrans" cxnId="{D80B1ACD-C49A-4E4E-858F-9359B14F4FA2}">
      <dgm:prSet/>
      <dgm:spPr/>
      <dgm:t>
        <a:bodyPr/>
        <a:lstStyle/>
        <a:p>
          <a:endParaRPr lang="en-US"/>
        </a:p>
      </dgm:t>
    </dgm:pt>
    <dgm:pt modelId="{4FEA0B50-8ADC-0142-8932-6FDEEC035601}" type="sibTrans" cxnId="{D80B1ACD-C49A-4E4E-858F-9359B14F4FA2}">
      <dgm:prSet/>
      <dgm:spPr/>
      <dgm:t>
        <a:bodyPr/>
        <a:lstStyle/>
        <a:p>
          <a:endParaRPr lang="en-US"/>
        </a:p>
      </dgm:t>
    </dgm:pt>
    <dgm:pt modelId="{4249024E-52BE-8843-AD0A-DD76C559109E}">
      <dgm:prSet phldrT="[Text]"/>
      <dgm:spPr/>
      <dgm:t>
        <a:bodyPr/>
        <a:lstStyle/>
        <a:p>
          <a:r>
            <a:rPr lang="en-US" dirty="0" smtClean="0"/>
            <a:t>Long-term memory</a:t>
          </a:r>
          <a:endParaRPr lang="en-US" dirty="0"/>
        </a:p>
      </dgm:t>
    </dgm:pt>
    <dgm:pt modelId="{85F4CDAA-8E41-5D4D-AD3C-12D11607997D}" type="parTrans" cxnId="{50C893EB-FC18-064A-BA51-EB11D3A3AD99}">
      <dgm:prSet/>
      <dgm:spPr/>
      <dgm:t>
        <a:bodyPr/>
        <a:lstStyle/>
        <a:p>
          <a:endParaRPr lang="en-US"/>
        </a:p>
      </dgm:t>
    </dgm:pt>
    <dgm:pt modelId="{1A7CF8AD-55AC-8242-99F1-EE320FB446F1}" type="sibTrans" cxnId="{50C893EB-FC18-064A-BA51-EB11D3A3AD99}">
      <dgm:prSet/>
      <dgm:spPr/>
      <dgm:t>
        <a:bodyPr/>
        <a:lstStyle/>
        <a:p>
          <a:endParaRPr lang="en-US"/>
        </a:p>
      </dgm:t>
    </dgm:pt>
    <dgm:pt modelId="{D09598EF-FAEF-6E4D-A944-AA0B79391D82}">
      <dgm:prSet phldrT="[Text]"/>
      <dgm:spPr/>
      <dgm:t>
        <a:bodyPr/>
        <a:lstStyle/>
        <a:p>
          <a:r>
            <a:rPr lang="en-US" dirty="0" err="1" smtClean="0"/>
            <a:t>GOrilla</a:t>
          </a:r>
          <a:r>
            <a:rPr lang="en-US" dirty="0" smtClean="0"/>
            <a:t> and REVIGO</a:t>
          </a:r>
          <a:endParaRPr lang="en-US" dirty="0"/>
        </a:p>
      </dgm:t>
    </dgm:pt>
    <dgm:pt modelId="{F7D30602-016A-C74B-82D4-2A77A33155B6}" type="parTrans" cxnId="{F706BC82-27FD-6E46-8209-657DC36C8FE9}">
      <dgm:prSet/>
      <dgm:spPr/>
      <dgm:t>
        <a:bodyPr/>
        <a:lstStyle/>
        <a:p>
          <a:endParaRPr lang="en-US"/>
        </a:p>
      </dgm:t>
    </dgm:pt>
    <dgm:pt modelId="{A0F2856B-ACDF-D84A-BEEB-48802BC6AEA4}" type="sibTrans" cxnId="{F706BC82-27FD-6E46-8209-657DC36C8FE9}">
      <dgm:prSet/>
      <dgm:spPr/>
      <dgm:t>
        <a:bodyPr/>
        <a:lstStyle/>
        <a:p>
          <a:endParaRPr lang="en-US"/>
        </a:p>
      </dgm:t>
    </dgm:pt>
    <dgm:pt modelId="{AC8137F9-223A-0149-988B-1F63DCF1F5DD}" type="pres">
      <dgm:prSet presAssocID="{55CAA08D-3654-F840-8213-B9EF84F462FB}" presName="Name0" presStyleCnt="0">
        <dgm:presLayoutVars>
          <dgm:dir/>
          <dgm:animLvl val="lvl"/>
          <dgm:resizeHandles val="exact"/>
        </dgm:presLayoutVars>
      </dgm:prSet>
      <dgm:spPr/>
    </dgm:pt>
    <dgm:pt modelId="{D6DDAC44-ADCA-4343-A5EF-810EFBFD6F87}" type="pres">
      <dgm:prSet presAssocID="{6D7B3F4F-BB26-9F40-B343-17928937822D}" presName="composite" presStyleCnt="0"/>
      <dgm:spPr/>
    </dgm:pt>
    <dgm:pt modelId="{20B15B23-EBEE-7E47-9195-99F2C3077D5B}" type="pres">
      <dgm:prSet presAssocID="{6D7B3F4F-BB26-9F40-B343-17928937822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3F626-A2BC-804B-916A-44B73394BC37}" type="pres">
      <dgm:prSet presAssocID="{6D7B3F4F-BB26-9F40-B343-17928937822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6017E-F5E5-AF4B-90B6-329A9807D28D}" type="pres">
      <dgm:prSet presAssocID="{A7B8540A-3EEC-4349-90AF-C2B311CD7052}" presName="space" presStyleCnt="0"/>
      <dgm:spPr/>
    </dgm:pt>
    <dgm:pt modelId="{5F421F7F-2A90-384B-A9F8-3E43E9C89E69}" type="pres">
      <dgm:prSet presAssocID="{695532DB-74EB-0246-AB2C-1DDFC39FECAA}" presName="composite" presStyleCnt="0"/>
      <dgm:spPr/>
    </dgm:pt>
    <dgm:pt modelId="{F6ADB325-B7C6-6942-8A98-5DA4945843B3}" type="pres">
      <dgm:prSet presAssocID="{695532DB-74EB-0246-AB2C-1DDFC39FECA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FB748-DB96-764D-82F8-FD5109ED8D99}" type="pres">
      <dgm:prSet presAssocID="{695532DB-74EB-0246-AB2C-1DDFC39FECA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AE99FE7-DC4C-764C-B06A-020B4644F19B}" type="presOf" srcId="{8AF433BB-E66F-744F-8980-CE81B0026CEE}" destId="{B26FB748-DB96-764D-82F8-FD5109ED8D99}" srcOrd="0" destOrd="1" presId="urn:microsoft.com/office/officeart/2005/8/layout/hList1"/>
    <dgm:cxn modelId="{A130E863-C42B-3B4C-9E25-2CE7BAA5671C}" type="presOf" srcId="{695532DB-74EB-0246-AB2C-1DDFC39FECAA}" destId="{F6ADB325-B7C6-6942-8A98-5DA4945843B3}" srcOrd="0" destOrd="0" presId="urn:microsoft.com/office/officeart/2005/8/layout/hList1"/>
    <dgm:cxn modelId="{382A3354-6771-274B-B537-F50E4C1C9933}" type="presOf" srcId="{6D7B3F4F-BB26-9F40-B343-17928937822D}" destId="{20B15B23-EBEE-7E47-9195-99F2C3077D5B}" srcOrd="0" destOrd="0" presId="urn:microsoft.com/office/officeart/2005/8/layout/hList1"/>
    <dgm:cxn modelId="{DCD1E4E0-BC11-744D-AF5D-43F4B6FBAB89}" srcId="{695532DB-74EB-0246-AB2C-1DDFC39FECAA}" destId="{B82FEC35-DB18-514C-A995-F8D039D41329}" srcOrd="0" destOrd="0" parTransId="{659B6EAA-76B9-4848-B789-38891556AEA3}" sibTransId="{1B6CA330-D2BF-5144-A00B-FB7CBE2049C6}"/>
    <dgm:cxn modelId="{61A99439-7358-9C4E-8A21-4988D86AE853}" type="presOf" srcId="{4638B5FD-9887-184E-B904-72C1C55FF714}" destId="{2BC3F626-A2BC-804B-916A-44B73394BC37}" srcOrd="0" destOrd="4" presId="urn:microsoft.com/office/officeart/2005/8/layout/hList1"/>
    <dgm:cxn modelId="{C7DE8B83-BFFE-E543-A4C5-C07559C89E9A}" type="presOf" srcId="{5F32B3F2-CB21-AB4F-BF53-DF4DB4EE1B8B}" destId="{2BC3F626-A2BC-804B-916A-44B73394BC37}" srcOrd="0" destOrd="2" presId="urn:microsoft.com/office/officeart/2005/8/layout/hList1"/>
    <dgm:cxn modelId="{D3E0C6D2-D5D9-9B4A-B64A-8CB6869DBD7D}" srcId="{6D7B3F4F-BB26-9F40-B343-17928937822D}" destId="{4638B5FD-9887-184E-B904-72C1C55FF714}" srcOrd="4" destOrd="0" parTransId="{412417BB-DB58-D341-8083-42A9D7513C9C}" sibTransId="{B4D6BC75-2FB0-904F-95B2-B4E4B08F32E8}"/>
    <dgm:cxn modelId="{00F445CF-5F3D-8B48-8271-5BFBC4162539}" srcId="{55CAA08D-3654-F840-8213-B9EF84F462FB}" destId="{6D7B3F4F-BB26-9F40-B343-17928937822D}" srcOrd="0" destOrd="0" parTransId="{0B588CDD-ADDD-364B-A2FC-29A659A71884}" sibTransId="{A7B8540A-3EEC-4349-90AF-C2B311CD7052}"/>
    <dgm:cxn modelId="{1A235CDF-627E-0A4C-AC1C-B31138EB9E66}" srcId="{6D7B3F4F-BB26-9F40-B343-17928937822D}" destId="{5F32B3F2-CB21-AB4F-BF53-DF4DB4EE1B8B}" srcOrd="2" destOrd="0" parTransId="{49889DE5-A711-FB44-B899-23B1BDC747CC}" sibTransId="{4353E1B5-9D33-A142-B038-C637849CDEE2}"/>
    <dgm:cxn modelId="{50C893EB-FC18-064A-BA51-EB11D3A3AD99}" srcId="{6D7B3F4F-BB26-9F40-B343-17928937822D}" destId="{4249024E-52BE-8843-AD0A-DD76C559109E}" srcOrd="6" destOrd="0" parTransId="{85F4CDAA-8E41-5D4D-AD3C-12D11607997D}" sibTransId="{1A7CF8AD-55AC-8242-99F1-EE320FB446F1}"/>
    <dgm:cxn modelId="{DA297F01-95A9-0040-A2E9-7EDAC1F35499}" srcId="{695532DB-74EB-0246-AB2C-1DDFC39FECAA}" destId="{8AF433BB-E66F-744F-8980-CE81B0026CEE}" srcOrd="1" destOrd="0" parTransId="{AB0F7DC1-4345-1948-BDED-F7F403B021F2}" sibTransId="{E9BDBC39-6643-9246-9EF2-7491A50F68B1}"/>
    <dgm:cxn modelId="{76536711-1B3B-424B-BF55-157A4BA90CF2}" srcId="{6D7B3F4F-BB26-9F40-B343-17928937822D}" destId="{A22FDE21-BA48-6445-9A91-B35D6E853660}" srcOrd="3" destOrd="0" parTransId="{BBDF4022-A8F8-604F-93B0-9A770BB17BF7}" sibTransId="{58E1B68D-2FC8-8B4E-A32A-E4094499F818}"/>
    <dgm:cxn modelId="{D80B1ACD-C49A-4E4E-858F-9359B14F4FA2}" srcId="{6D7B3F4F-BB26-9F40-B343-17928937822D}" destId="{0F54B8DF-746F-7346-9A74-6D7C222B8871}" srcOrd="5" destOrd="0" parTransId="{08E34B76-3C76-6C47-B8CE-2E71B86A1256}" sibTransId="{4FEA0B50-8ADC-0142-8932-6FDEEC035601}"/>
    <dgm:cxn modelId="{4BB9A21E-549D-9643-BC2F-8D302991371D}" type="presOf" srcId="{D09598EF-FAEF-6E4D-A944-AA0B79391D82}" destId="{2BC3F626-A2BC-804B-916A-44B73394BC37}" srcOrd="0" destOrd="0" presId="urn:microsoft.com/office/officeart/2005/8/layout/hList1"/>
    <dgm:cxn modelId="{6C7B303A-9C06-B447-A65A-1CEC6303993F}" type="presOf" srcId="{ADAA3907-5984-5A45-829A-62D545AF07D9}" destId="{B26FB748-DB96-764D-82F8-FD5109ED8D99}" srcOrd="0" destOrd="2" presId="urn:microsoft.com/office/officeart/2005/8/layout/hList1"/>
    <dgm:cxn modelId="{B8837558-6C29-364E-83A9-644C32C93F31}" type="presOf" srcId="{55CAA08D-3654-F840-8213-B9EF84F462FB}" destId="{AC8137F9-223A-0149-988B-1F63DCF1F5DD}" srcOrd="0" destOrd="0" presId="urn:microsoft.com/office/officeart/2005/8/layout/hList1"/>
    <dgm:cxn modelId="{EAA18DF4-34A6-D14B-B67E-B95B6530743B}" srcId="{695532DB-74EB-0246-AB2C-1DDFC39FECAA}" destId="{D97F4A89-1FF1-4141-8239-FF4BC92F13A1}" srcOrd="3" destOrd="0" parTransId="{8E36233B-95D9-5241-BB33-3C0D02BF5A03}" sibTransId="{B2C994ED-BB5A-D74F-A405-B568BE9178D8}"/>
    <dgm:cxn modelId="{5F1C69C5-C64E-2347-8987-109AD311D479}" srcId="{6D7B3F4F-BB26-9F40-B343-17928937822D}" destId="{673A3DC8-001F-E347-BFBC-F0FF113F24DB}" srcOrd="1" destOrd="0" parTransId="{0DF40158-62CC-834C-BC95-2A86728F89F1}" sibTransId="{3E6C504E-BB15-EF48-9CE9-9F244EB0B7F8}"/>
    <dgm:cxn modelId="{35F6D4EE-D9E1-094B-B959-E9FC602E2809}" srcId="{695532DB-74EB-0246-AB2C-1DDFC39FECAA}" destId="{ADAA3907-5984-5A45-829A-62D545AF07D9}" srcOrd="2" destOrd="0" parTransId="{B246DA11-CA9E-A74F-BA61-C96BB72CF5B2}" sibTransId="{10442C4A-9B3F-C043-B8C8-047418E18287}"/>
    <dgm:cxn modelId="{EE18D61F-8668-E047-BFC8-AE9593BDE06A}" type="presOf" srcId="{673A3DC8-001F-E347-BFBC-F0FF113F24DB}" destId="{2BC3F626-A2BC-804B-916A-44B73394BC37}" srcOrd="0" destOrd="1" presId="urn:microsoft.com/office/officeart/2005/8/layout/hList1"/>
    <dgm:cxn modelId="{DDB9AEA1-8A6F-5C45-BF83-B17BE2998549}" type="presOf" srcId="{D97F4A89-1FF1-4141-8239-FF4BC92F13A1}" destId="{B26FB748-DB96-764D-82F8-FD5109ED8D99}" srcOrd="0" destOrd="3" presId="urn:microsoft.com/office/officeart/2005/8/layout/hList1"/>
    <dgm:cxn modelId="{F9078C57-6785-7441-941F-355CD301769B}" srcId="{55CAA08D-3654-F840-8213-B9EF84F462FB}" destId="{695532DB-74EB-0246-AB2C-1DDFC39FECAA}" srcOrd="1" destOrd="0" parTransId="{E3022639-FBC1-E84B-ADEC-A797C0E59B1B}" sibTransId="{619B22D9-38E6-374A-B580-991A1990A432}"/>
    <dgm:cxn modelId="{877E13B2-A4D8-7A49-9D0B-701C224E0842}" type="presOf" srcId="{B82FEC35-DB18-514C-A995-F8D039D41329}" destId="{B26FB748-DB96-764D-82F8-FD5109ED8D99}" srcOrd="0" destOrd="0" presId="urn:microsoft.com/office/officeart/2005/8/layout/hList1"/>
    <dgm:cxn modelId="{F706BC82-27FD-6E46-8209-657DC36C8FE9}" srcId="{6D7B3F4F-BB26-9F40-B343-17928937822D}" destId="{D09598EF-FAEF-6E4D-A944-AA0B79391D82}" srcOrd="0" destOrd="0" parTransId="{F7D30602-016A-C74B-82D4-2A77A33155B6}" sibTransId="{A0F2856B-ACDF-D84A-BEEB-48802BC6AEA4}"/>
    <dgm:cxn modelId="{C534A4E5-1A89-A349-8958-B1D2BFAAB8F0}" type="presOf" srcId="{A22FDE21-BA48-6445-9A91-B35D6E853660}" destId="{2BC3F626-A2BC-804B-916A-44B73394BC37}" srcOrd="0" destOrd="3" presId="urn:microsoft.com/office/officeart/2005/8/layout/hList1"/>
    <dgm:cxn modelId="{64DE885F-986B-994E-9E61-A75847151AAB}" type="presOf" srcId="{4249024E-52BE-8843-AD0A-DD76C559109E}" destId="{2BC3F626-A2BC-804B-916A-44B73394BC37}" srcOrd="0" destOrd="6" presId="urn:microsoft.com/office/officeart/2005/8/layout/hList1"/>
    <dgm:cxn modelId="{E5D72894-C113-624A-A0CA-18425A8E0F1E}" type="presOf" srcId="{0F54B8DF-746F-7346-9A74-6D7C222B8871}" destId="{2BC3F626-A2BC-804B-916A-44B73394BC37}" srcOrd="0" destOrd="5" presId="urn:microsoft.com/office/officeart/2005/8/layout/hList1"/>
    <dgm:cxn modelId="{FCC7FBB0-38F8-2946-8D0B-9C825CEDF251}" type="presParOf" srcId="{AC8137F9-223A-0149-988B-1F63DCF1F5DD}" destId="{D6DDAC44-ADCA-4343-A5EF-810EFBFD6F87}" srcOrd="0" destOrd="0" presId="urn:microsoft.com/office/officeart/2005/8/layout/hList1"/>
    <dgm:cxn modelId="{01EFE2A6-4FAB-1544-8023-3FE54389279F}" type="presParOf" srcId="{D6DDAC44-ADCA-4343-A5EF-810EFBFD6F87}" destId="{20B15B23-EBEE-7E47-9195-99F2C3077D5B}" srcOrd="0" destOrd="0" presId="urn:microsoft.com/office/officeart/2005/8/layout/hList1"/>
    <dgm:cxn modelId="{264BC2DA-D0DD-B04F-A4A3-62CF53A7F36C}" type="presParOf" srcId="{D6DDAC44-ADCA-4343-A5EF-810EFBFD6F87}" destId="{2BC3F626-A2BC-804B-916A-44B73394BC37}" srcOrd="1" destOrd="0" presId="urn:microsoft.com/office/officeart/2005/8/layout/hList1"/>
    <dgm:cxn modelId="{04C449B3-B9D6-EA48-BCA2-082F3A845550}" type="presParOf" srcId="{AC8137F9-223A-0149-988B-1F63DCF1F5DD}" destId="{FD46017E-F5E5-AF4B-90B6-329A9807D28D}" srcOrd="1" destOrd="0" presId="urn:microsoft.com/office/officeart/2005/8/layout/hList1"/>
    <dgm:cxn modelId="{47242991-88CD-9B4D-A4DB-904385057208}" type="presParOf" srcId="{AC8137F9-223A-0149-988B-1F63DCF1F5DD}" destId="{5F421F7F-2A90-384B-A9F8-3E43E9C89E69}" srcOrd="2" destOrd="0" presId="urn:microsoft.com/office/officeart/2005/8/layout/hList1"/>
    <dgm:cxn modelId="{E48434F4-0C19-FF45-9AD3-91F021CEC930}" type="presParOf" srcId="{5F421F7F-2A90-384B-A9F8-3E43E9C89E69}" destId="{F6ADB325-B7C6-6942-8A98-5DA4945843B3}" srcOrd="0" destOrd="0" presId="urn:microsoft.com/office/officeart/2005/8/layout/hList1"/>
    <dgm:cxn modelId="{5C804F2E-4260-A94B-BEDE-20BBEF2800FF}" type="presParOf" srcId="{5F421F7F-2A90-384B-A9F8-3E43E9C89E69}" destId="{B26FB748-DB96-764D-82F8-FD5109ED8D9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762CF6-C6C3-B445-A063-886D2967BF2A}" type="doc">
      <dgm:prSet loTypeId="urn:microsoft.com/office/officeart/2009/3/layout/RandomtoResultProcess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CF15A0-7470-1840-A46E-206A1C85DA9F}">
      <dgm:prSet phldrT="[Text]"/>
      <dgm:spPr/>
      <dgm:t>
        <a:bodyPr/>
        <a:lstStyle/>
        <a:p>
          <a:r>
            <a:rPr lang="en-US" dirty="0" smtClean="0"/>
            <a:t>Connector Genes</a:t>
          </a:r>
          <a:endParaRPr lang="en-US" dirty="0"/>
        </a:p>
      </dgm:t>
    </dgm:pt>
    <dgm:pt modelId="{F78404BA-DE26-BA46-B3D7-128F97E95FAF}" type="parTrans" cxnId="{6DACFC1B-29A3-F742-8BF8-24E7FA2E5B30}">
      <dgm:prSet/>
      <dgm:spPr/>
      <dgm:t>
        <a:bodyPr/>
        <a:lstStyle/>
        <a:p>
          <a:endParaRPr lang="en-US"/>
        </a:p>
      </dgm:t>
    </dgm:pt>
    <dgm:pt modelId="{DEC10E85-5ED0-9849-9A22-D965E9691502}" type="sibTrans" cxnId="{6DACFC1B-29A3-F742-8BF8-24E7FA2E5B30}">
      <dgm:prSet/>
      <dgm:spPr/>
      <dgm:t>
        <a:bodyPr/>
        <a:lstStyle/>
        <a:p>
          <a:endParaRPr lang="en-US"/>
        </a:p>
      </dgm:t>
    </dgm:pt>
    <dgm:pt modelId="{11DEAC36-8EBC-0A46-B962-C41DE28E8DAE}">
      <dgm:prSet phldrT="[Text]"/>
      <dgm:spPr/>
      <dgm:t>
        <a:bodyPr/>
        <a:lstStyle/>
        <a:p>
          <a:r>
            <a:rPr lang="en-US" dirty="0" smtClean="0"/>
            <a:t>Apply MRAM induced rules</a:t>
          </a:r>
          <a:endParaRPr lang="en-US" dirty="0"/>
        </a:p>
      </dgm:t>
    </dgm:pt>
    <dgm:pt modelId="{273207E1-F199-D643-9F7F-B1F4EAFC06E0}" type="parTrans" cxnId="{F977A6F1-029C-2949-805B-7CB5F831C08B}">
      <dgm:prSet/>
      <dgm:spPr/>
      <dgm:t>
        <a:bodyPr/>
        <a:lstStyle/>
        <a:p>
          <a:endParaRPr lang="en-US"/>
        </a:p>
      </dgm:t>
    </dgm:pt>
    <dgm:pt modelId="{A5DB2A8D-5493-2043-B56B-632A24F7C3C8}" type="sibTrans" cxnId="{F977A6F1-029C-2949-805B-7CB5F831C08B}">
      <dgm:prSet/>
      <dgm:spPr/>
      <dgm:t>
        <a:bodyPr/>
        <a:lstStyle/>
        <a:p>
          <a:endParaRPr lang="en-US"/>
        </a:p>
      </dgm:t>
    </dgm:pt>
    <dgm:pt modelId="{041517C2-CE2D-0E42-86D6-42A18AF71B18}">
      <dgm:prSet phldrT="[Text]"/>
      <dgm:spPr/>
      <dgm:t>
        <a:bodyPr/>
        <a:lstStyle/>
        <a:p>
          <a:r>
            <a:rPr lang="en-US" dirty="0" smtClean="0"/>
            <a:t>New putative Drug Targets</a:t>
          </a:r>
          <a:endParaRPr lang="en-US" dirty="0"/>
        </a:p>
      </dgm:t>
    </dgm:pt>
    <dgm:pt modelId="{945C7F57-3DF3-074B-A221-5E3A812929F8}" type="parTrans" cxnId="{115230A6-9B65-D64F-8AA9-7483894F38EE}">
      <dgm:prSet/>
      <dgm:spPr/>
      <dgm:t>
        <a:bodyPr/>
        <a:lstStyle/>
        <a:p>
          <a:endParaRPr lang="en-US"/>
        </a:p>
      </dgm:t>
    </dgm:pt>
    <dgm:pt modelId="{EF02154D-02D0-0E47-AC65-3482E928D0E5}" type="sibTrans" cxnId="{115230A6-9B65-D64F-8AA9-7483894F38EE}">
      <dgm:prSet/>
      <dgm:spPr/>
      <dgm:t>
        <a:bodyPr/>
        <a:lstStyle/>
        <a:p>
          <a:endParaRPr lang="en-US"/>
        </a:p>
      </dgm:t>
    </dgm:pt>
    <dgm:pt modelId="{0827DF34-1858-244B-A942-DF2D64C8FCB9}" type="pres">
      <dgm:prSet presAssocID="{C6762CF6-C6C3-B445-A063-886D2967BF2A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48FEEB0-4CE7-7540-A6DC-F869343C0E65}" type="pres">
      <dgm:prSet presAssocID="{E3CF15A0-7470-1840-A46E-206A1C85DA9F}" presName="chaos" presStyleCnt="0"/>
      <dgm:spPr/>
    </dgm:pt>
    <dgm:pt modelId="{E3190F0E-FE1B-C648-93B1-12ED0EC8D3A7}" type="pres">
      <dgm:prSet presAssocID="{E3CF15A0-7470-1840-A46E-206A1C85DA9F}" presName="parTx1" presStyleLbl="revTx" presStyleIdx="0" presStyleCnt="2"/>
      <dgm:spPr/>
      <dgm:t>
        <a:bodyPr/>
        <a:lstStyle/>
        <a:p>
          <a:endParaRPr lang="en-US"/>
        </a:p>
      </dgm:t>
    </dgm:pt>
    <dgm:pt modelId="{8FD725B2-C0D5-8248-8EC9-56BAD2F32260}" type="pres">
      <dgm:prSet presAssocID="{E3CF15A0-7470-1840-A46E-206A1C85DA9F}" presName="c1" presStyleLbl="node1" presStyleIdx="0" presStyleCnt="19"/>
      <dgm:spPr/>
    </dgm:pt>
    <dgm:pt modelId="{D2D98FFA-F1F2-C24D-A190-4BAA044D1B50}" type="pres">
      <dgm:prSet presAssocID="{E3CF15A0-7470-1840-A46E-206A1C85DA9F}" presName="c2" presStyleLbl="node1" presStyleIdx="1" presStyleCnt="19"/>
      <dgm:spPr/>
    </dgm:pt>
    <dgm:pt modelId="{914566CC-AC96-CD47-A0DF-532A675982A5}" type="pres">
      <dgm:prSet presAssocID="{E3CF15A0-7470-1840-A46E-206A1C85DA9F}" presName="c3" presStyleLbl="node1" presStyleIdx="2" presStyleCnt="19"/>
      <dgm:spPr/>
    </dgm:pt>
    <dgm:pt modelId="{1BEFAA81-C7CF-3642-B450-57EACC8269AB}" type="pres">
      <dgm:prSet presAssocID="{E3CF15A0-7470-1840-A46E-206A1C85DA9F}" presName="c4" presStyleLbl="node1" presStyleIdx="3" presStyleCnt="19"/>
      <dgm:spPr/>
    </dgm:pt>
    <dgm:pt modelId="{519BE4EA-579C-644D-A223-EBB36F77A7C2}" type="pres">
      <dgm:prSet presAssocID="{E3CF15A0-7470-1840-A46E-206A1C85DA9F}" presName="c5" presStyleLbl="node1" presStyleIdx="4" presStyleCnt="19"/>
      <dgm:spPr/>
    </dgm:pt>
    <dgm:pt modelId="{7B206760-2658-3245-B664-DED763537237}" type="pres">
      <dgm:prSet presAssocID="{E3CF15A0-7470-1840-A46E-206A1C85DA9F}" presName="c6" presStyleLbl="node1" presStyleIdx="5" presStyleCnt="19"/>
      <dgm:spPr/>
    </dgm:pt>
    <dgm:pt modelId="{A22E0913-725B-7748-B7AD-357DC00C2E85}" type="pres">
      <dgm:prSet presAssocID="{E3CF15A0-7470-1840-A46E-206A1C85DA9F}" presName="c7" presStyleLbl="node1" presStyleIdx="6" presStyleCnt="19"/>
      <dgm:spPr/>
    </dgm:pt>
    <dgm:pt modelId="{EF0C5876-4925-F94A-B8FD-7DCE37B9346F}" type="pres">
      <dgm:prSet presAssocID="{E3CF15A0-7470-1840-A46E-206A1C85DA9F}" presName="c8" presStyleLbl="node1" presStyleIdx="7" presStyleCnt="19"/>
      <dgm:spPr/>
    </dgm:pt>
    <dgm:pt modelId="{6316C966-FF9D-3D40-925B-973FF2625434}" type="pres">
      <dgm:prSet presAssocID="{E3CF15A0-7470-1840-A46E-206A1C85DA9F}" presName="c9" presStyleLbl="node1" presStyleIdx="8" presStyleCnt="19"/>
      <dgm:spPr/>
    </dgm:pt>
    <dgm:pt modelId="{305563F8-5FEB-ED43-8B4C-7B34268ADAB1}" type="pres">
      <dgm:prSet presAssocID="{E3CF15A0-7470-1840-A46E-206A1C85DA9F}" presName="c10" presStyleLbl="node1" presStyleIdx="9" presStyleCnt="19"/>
      <dgm:spPr/>
    </dgm:pt>
    <dgm:pt modelId="{277480F5-1A4E-1745-93AD-35FB3BA1A353}" type="pres">
      <dgm:prSet presAssocID="{E3CF15A0-7470-1840-A46E-206A1C85DA9F}" presName="c11" presStyleLbl="node1" presStyleIdx="10" presStyleCnt="19"/>
      <dgm:spPr/>
    </dgm:pt>
    <dgm:pt modelId="{21FCE467-14B5-0F48-8012-B5990C63FB26}" type="pres">
      <dgm:prSet presAssocID="{E3CF15A0-7470-1840-A46E-206A1C85DA9F}" presName="c12" presStyleLbl="node1" presStyleIdx="11" presStyleCnt="19"/>
      <dgm:spPr/>
    </dgm:pt>
    <dgm:pt modelId="{4D0E0A97-9190-224A-95A2-FBA25064751C}" type="pres">
      <dgm:prSet presAssocID="{E3CF15A0-7470-1840-A46E-206A1C85DA9F}" presName="c13" presStyleLbl="node1" presStyleIdx="12" presStyleCnt="19"/>
      <dgm:spPr/>
    </dgm:pt>
    <dgm:pt modelId="{8CF7556E-E99F-BF48-985A-48F2DA9C594B}" type="pres">
      <dgm:prSet presAssocID="{E3CF15A0-7470-1840-A46E-206A1C85DA9F}" presName="c14" presStyleLbl="node1" presStyleIdx="13" presStyleCnt="19"/>
      <dgm:spPr/>
    </dgm:pt>
    <dgm:pt modelId="{2E987FF2-A333-BE42-B9FD-F5F8F5D9A184}" type="pres">
      <dgm:prSet presAssocID="{E3CF15A0-7470-1840-A46E-206A1C85DA9F}" presName="c15" presStyleLbl="node1" presStyleIdx="14" presStyleCnt="19"/>
      <dgm:spPr/>
    </dgm:pt>
    <dgm:pt modelId="{FAF37715-263A-F34B-97D3-733832FAA93B}" type="pres">
      <dgm:prSet presAssocID="{E3CF15A0-7470-1840-A46E-206A1C85DA9F}" presName="c16" presStyleLbl="node1" presStyleIdx="15" presStyleCnt="19"/>
      <dgm:spPr/>
    </dgm:pt>
    <dgm:pt modelId="{12257969-9047-2444-A8C3-858DF1B5E121}" type="pres">
      <dgm:prSet presAssocID="{E3CF15A0-7470-1840-A46E-206A1C85DA9F}" presName="c17" presStyleLbl="node1" presStyleIdx="16" presStyleCnt="19"/>
      <dgm:spPr/>
    </dgm:pt>
    <dgm:pt modelId="{EF92AA4A-9DD1-F941-90B9-19507C7F2752}" type="pres">
      <dgm:prSet presAssocID="{E3CF15A0-7470-1840-A46E-206A1C85DA9F}" presName="c18" presStyleLbl="node1" presStyleIdx="17" presStyleCnt="19"/>
      <dgm:spPr/>
    </dgm:pt>
    <dgm:pt modelId="{E27780B6-EEA7-554B-8146-38804F1A14A6}" type="pres">
      <dgm:prSet presAssocID="{DEC10E85-5ED0-9849-9A22-D965E9691502}" presName="chevronComposite1" presStyleCnt="0"/>
      <dgm:spPr/>
    </dgm:pt>
    <dgm:pt modelId="{1C88358E-385E-EF4D-B9B8-87953BC979DB}" type="pres">
      <dgm:prSet presAssocID="{DEC10E85-5ED0-9849-9A22-D965E9691502}" presName="chevron1" presStyleLbl="sibTrans2D1" presStyleIdx="0" presStyleCnt="2"/>
      <dgm:spPr/>
    </dgm:pt>
    <dgm:pt modelId="{BFDEA5A0-202D-D84D-B44B-3E6CBF0203E0}" type="pres">
      <dgm:prSet presAssocID="{DEC10E85-5ED0-9849-9A22-D965E9691502}" presName="spChevron1" presStyleCnt="0"/>
      <dgm:spPr/>
    </dgm:pt>
    <dgm:pt modelId="{93DA21AF-6607-6F42-BB0C-C05FC765B2FD}" type="pres">
      <dgm:prSet presAssocID="{11DEAC36-8EBC-0A46-B962-C41DE28E8DAE}" presName="middle" presStyleCnt="0"/>
      <dgm:spPr/>
    </dgm:pt>
    <dgm:pt modelId="{9AB46858-8779-7B47-BD5D-2A7697CD5F36}" type="pres">
      <dgm:prSet presAssocID="{11DEAC36-8EBC-0A46-B962-C41DE28E8DAE}" presName="parTxMid" presStyleLbl="revTx" presStyleIdx="1" presStyleCnt="2"/>
      <dgm:spPr/>
      <dgm:t>
        <a:bodyPr/>
        <a:lstStyle/>
        <a:p>
          <a:endParaRPr lang="en-US"/>
        </a:p>
      </dgm:t>
    </dgm:pt>
    <dgm:pt modelId="{19716E16-5763-B649-B5D4-479794B05669}" type="pres">
      <dgm:prSet presAssocID="{11DEAC36-8EBC-0A46-B962-C41DE28E8DAE}" presName="spMid" presStyleCnt="0"/>
      <dgm:spPr/>
    </dgm:pt>
    <dgm:pt modelId="{D6CB73D5-382A-5748-A135-E6EE830E90B6}" type="pres">
      <dgm:prSet presAssocID="{A5DB2A8D-5493-2043-B56B-632A24F7C3C8}" presName="chevronComposite1" presStyleCnt="0"/>
      <dgm:spPr/>
    </dgm:pt>
    <dgm:pt modelId="{6A98761A-296C-D14E-991D-8FF453B0781D}" type="pres">
      <dgm:prSet presAssocID="{A5DB2A8D-5493-2043-B56B-632A24F7C3C8}" presName="chevron1" presStyleLbl="sibTrans2D1" presStyleIdx="1" presStyleCnt="2"/>
      <dgm:spPr/>
    </dgm:pt>
    <dgm:pt modelId="{5C000B86-6BC7-404D-87C0-EA5BB8851E10}" type="pres">
      <dgm:prSet presAssocID="{A5DB2A8D-5493-2043-B56B-632A24F7C3C8}" presName="spChevron1" presStyleCnt="0"/>
      <dgm:spPr/>
    </dgm:pt>
    <dgm:pt modelId="{9F76C15E-0BD0-654C-BA7D-F520F99BBD17}" type="pres">
      <dgm:prSet presAssocID="{041517C2-CE2D-0E42-86D6-42A18AF71B18}" presName="last" presStyleCnt="0"/>
      <dgm:spPr/>
    </dgm:pt>
    <dgm:pt modelId="{E6F408F9-E5C6-C149-93EF-FB4D2CDFB4A1}" type="pres">
      <dgm:prSet presAssocID="{041517C2-CE2D-0E42-86D6-42A18AF71B18}" presName="circleTx" presStyleLbl="node1" presStyleIdx="18" presStyleCnt="19"/>
      <dgm:spPr/>
      <dgm:t>
        <a:bodyPr/>
        <a:lstStyle/>
        <a:p>
          <a:endParaRPr lang="en-US"/>
        </a:p>
      </dgm:t>
    </dgm:pt>
    <dgm:pt modelId="{DED7EBBE-6DD1-714B-AD23-F24DEBF15742}" type="pres">
      <dgm:prSet presAssocID="{041517C2-CE2D-0E42-86D6-42A18AF71B18}" presName="spN" presStyleCnt="0"/>
      <dgm:spPr/>
    </dgm:pt>
  </dgm:ptLst>
  <dgm:cxnLst>
    <dgm:cxn modelId="{115230A6-9B65-D64F-8AA9-7483894F38EE}" srcId="{C6762CF6-C6C3-B445-A063-886D2967BF2A}" destId="{041517C2-CE2D-0E42-86D6-42A18AF71B18}" srcOrd="2" destOrd="0" parTransId="{945C7F57-3DF3-074B-A221-5E3A812929F8}" sibTransId="{EF02154D-02D0-0E47-AC65-3482E928D0E5}"/>
    <dgm:cxn modelId="{AC4D957B-9BC0-3749-B9E7-FA4D8A5462A3}" type="presOf" srcId="{11DEAC36-8EBC-0A46-B962-C41DE28E8DAE}" destId="{9AB46858-8779-7B47-BD5D-2A7697CD5F36}" srcOrd="0" destOrd="0" presId="urn:microsoft.com/office/officeart/2009/3/layout/RandomtoResultProcess"/>
    <dgm:cxn modelId="{F31FF122-B4CD-5E44-8E32-E77FBC9A6EF0}" type="presOf" srcId="{041517C2-CE2D-0E42-86D6-42A18AF71B18}" destId="{E6F408F9-E5C6-C149-93EF-FB4D2CDFB4A1}" srcOrd="0" destOrd="0" presId="urn:microsoft.com/office/officeart/2009/3/layout/RandomtoResultProcess"/>
    <dgm:cxn modelId="{555D92E1-32F7-7340-A2DA-7C48EED2BE35}" type="presOf" srcId="{E3CF15A0-7470-1840-A46E-206A1C85DA9F}" destId="{E3190F0E-FE1B-C648-93B1-12ED0EC8D3A7}" srcOrd="0" destOrd="0" presId="urn:microsoft.com/office/officeart/2009/3/layout/RandomtoResultProcess"/>
    <dgm:cxn modelId="{F977A6F1-029C-2949-805B-7CB5F831C08B}" srcId="{C6762CF6-C6C3-B445-A063-886D2967BF2A}" destId="{11DEAC36-8EBC-0A46-B962-C41DE28E8DAE}" srcOrd="1" destOrd="0" parTransId="{273207E1-F199-D643-9F7F-B1F4EAFC06E0}" sibTransId="{A5DB2A8D-5493-2043-B56B-632A24F7C3C8}"/>
    <dgm:cxn modelId="{6DACFC1B-29A3-F742-8BF8-24E7FA2E5B30}" srcId="{C6762CF6-C6C3-B445-A063-886D2967BF2A}" destId="{E3CF15A0-7470-1840-A46E-206A1C85DA9F}" srcOrd="0" destOrd="0" parTransId="{F78404BA-DE26-BA46-B3D7-128F97E95FAF}" sibTransId="{DEC10E85-5ED0-9849-9A22-D965E9691502}"/>
    <dgm:cxn modelId="{8F496DF6-25E1-1C4E-B478-C7325DF5F607}" type="presOf" srcId="{C6762CF6-C6C3-B445-A063-886D2967BF2A}" destId="{0827DF34-1858-244B-A942-DF2D64C8FCB9}" srcOrd="0" destOrd="0" presId="urn:microsoft.com/office/officeart/2009/3/layout/RandomtoResultProcess"/>
    <dgm:cxn modelId="{97081534-7151-3F42-8783-350C2A75E159}" type="presParOf" srcId="{0827DF34-1858-244B-A942-DF2D64C8FCB9}" destId="{948FEEB0-4CE7-7540-A6DC-F869343C0E65}" srcOrd="0" destOrd="0" presId="urn:microsoft.com/office/officeart/2009/3/layout/RandomtoResultProcess"/>
    <dgm:cxn modelId="{DC839DF6-80C7-1F4B-9690-1836BD3AFDF3}" type="presParOf" srcId="{948FEEB0-4CE7-7540-A6DC-F869343C0E65}" destId="{E3190F0E-FE1B-C648-93B1-12ED0EC8D3A7}" srcOrd="0" destOrd="0" presId="urn:microsoft.com/office/officeart/2009/3/layout/RandomtoResultProcess"/>
    <dgm:cxn modelId="{FEA724D6-EB70-7149-842F-3FE668136867}" type="presParOf" srcId="{948FEEB0-4CE7-7540-A6DC-F869343C0E65}" destId="{8FD725B2-C0D5-8248-8EC9-56BAD2F32260}" srcOrd="1" destOrd="0" presId="urn:microsoft.com/office/officeart/2009/3/layout/RandomtoResultProcess"/>
    <dgm:cxn modelId="{D67A6CF4-1C07-3D48-8211-FE2DF5B79EDE}" type="presParOf" srcId="{948FEEB0-4CE7-7540-A6DC-F869343C0E65}" destId="{D2D98FFA-F1F2-C24D-A190-4BAA044D1B50}" srcOrd="2" destOrd="0" presId="urn:microsoft.com/office/officeart/2009/3/layout/RandomtoResultProcess"/>
    <dgm:cxn modelId="{4DEF6C62-08D2-794D-B22D-6BC30395D0FA}" type="presParOf" srcId="{948FEEB0-4CE7-7540-A6DC-F869343C0E65}" destId="{914566CC-AC96-CD47-A0DF-532A675982A5}" srcOrd="3" destOrd="0" presId="urn:microsoft.com/office/officeart/2009/3/layout/RandomtoResultProcess"/>
    <dgm:cxn modelId="{26119EE9-D2C9-CC4B-8AAB-373F4F5D45AE}" type="presParOf" srcId="{948FEEB0-4CE7-7540-A6DC-F869343C0E65}" destId="{1BEFAA81-C7CF-3642-B450-57EACC8269AB}" srcOrd="4" destOrd="0" presId="urn:microsoft.com/office/officeart/2009/3/layout/RandomtoResultProcess"/>
    <dgm:cxn modelId="{8C497CB1-A055-E645-A91C-A0E25BF1DD28}" type="presParOf" srcId="{948FEEB0-4CE7-7540-A6DC-F869343C0E65}" destId="{519BE4EA-579C-644D-A223-EBB36F77A7C2}" srcOrd="5" destOrd="0" presId="urn:microsoft.com/office/officeart/2009/3/layout/RandomtoResultProcess"/>
    <dgm:cxn modelId="{D0C1FC4E-6BB6-2246-91A6-4D9A06605460}" type="presParOf" srcId="{948FEEB0-4CE7-7540-A6DC-F869343C0E65}" destId="{7B206760-2658-3245-B664-DED763537237}" srcOrd="6" destOrd="0" presId="urn:microsoft.com/office/officeart/2009/3/layout/RandomtoResultProcess"/>
    <dgm:cxn modelId="{BC992950-5A51-C044-892D-D1CA3A9E6E9E}" type="presParOf" srcId="{948FEEB0-4CE7-7540-A6DC-F869343C0E65}" destId="{A22E0913-725B-7748-B7AD-357DC00C2E85}" srcOrd="7" destOrd="0" presId="urn:microsoft.com/office/officeart/2009/3/layout/RandomtoResultProcess"/>
    <dgm:cxn modelId="{DE2F4F00-1589-0A46-B633-E3CC4E966016}" type="presParOf" srcId="{948FEEB0-4CE7-7540-A6DC-F869343C0E65}" destId="{EF0C5876-4925-F94A-B8FD-7DCE37B9346F}" srcOrd="8" destOrd="0" presId="urn:microsoft.com/office/officeart/2009/3/layout/RandomtoResultProcess"/>
    <dgm:cxn modelId="{3ABF4515-CCBB-974C-90FB-CB0E4458BBAF}" type="presParOf" srcId="{948FEEB0-4CE7-7540-A6DC-F869343C0E65}" destId="{6316C966-FF9D-3D40-925B-973FF2625434}" srcOrd="9" destOrd="0" presId="urn:microsoft.com/office/officeart/2009/3/layout/RandomtoResultProcess"/>
    <dgm:cxn modelId="{F43EF4B6-FF88-C74B-88DD-C11C5ABADE15}" type="presParOf" srcId="{948FEEB0-4CE7-7540-A6DC-F869343C0E65}" destId="{305563F8-5FEB-ED43-8B4C-7B34268ADAB1}" srcOrd="10" destOrd="0" presId="urn:microsoft.com/office/officeart/2009/3/layout/RandomtoResultProcess"/>
    <dgm:cxn modelId="{583656C5-0432-E64E-A9A9-9C44F631CBDA}" type="presParOf" srcId="{948FEEB0-4CE7-7540-A6DC-F869343C0E65}" destId="{277480F5-1A4E-1745-93AD-35FB3BA1A353}" srcOrd="11" destOrd="0" presId="urn:microsoft.com/office/officeart/2009/3/layout/RandomtoResultProcess"/>
    <dgm:cxn modelId="{FCA2973B-59F9-0249-A821-04C3062E96B2}" type="presParOf" srcId="{948FEEB0-4CE7-7540-A6DC-F869343C0E65}" destId="{21FCE467-14B5-0F48-8012-B5990C63FB26}" srcOrd="12" destOrd="0" presId="urn:microsoft.com/office/officeart/2009/3/layout/RandomtoResultProcess"/>
    <dgm:cxn modelId="{8737AE14-20FD-E644-9CF5-2DE51E72F077}" type="presParOf" srcId="{948FEEB0-4CE7-7540-A6DC-F869343C0E65}" destId="{4D0E0A97-9190-224A-95A2-FBA25064751C}" srcOrd="13" destOrd="0" presId="urn:microsoft.com/office/officeart/2009/3/layout/RandomtoResultProcess"/>
    <dgm:cxn modelId="{6BCB0FE0-536B-E54C-BC4D-59BB8ACFD299}" type="presParOf" srcId="{948FEEB0-4CE7-7540-A6DC-F869343C0E65}" destId="{8CF7556E-E99F-BF48-985A-48F2DA9C594B}" srcOrd="14" destOrd="0" presId="urn:microsoft.com/office/officeart/2009/3/layout/RandomtoResultProcess"/>
    <dgm:cxn modelId="{D3C6CA9C-649D-B44E-8605-003BE860B2A2}" type="presParOf" srcId="{948FEEB0-4CE7-7540-A6DC-F869343C0E65}" destId="{2E987FF2-A333-BE42-B9FD-F5F8F5D9A184}" srcOrd="15" destOrd="0" presId="urn:microsoft.com/office/officeart/2009/3/layout/RandomtoResultProcess"/>
    <dgm:cxn modelId="{94CC48AC-0BB3-9B4E-9264-F7A00E746558}" type="presParOf" srcId="{948FEEB0-4CE7-7540-A6DC-F869343C0E65}" destId="{FAF37715-263A-F34B-97D3-733832FAA93B}" srcOrd="16" destOrd="0" presId="urn:microsoft.com/office/officeart/2009/3/layout/RandomtoResultProcess"/>
    <dgm:cxn modelId="{97112CEE-9A93-4A42-A3BA-198E2F835447}" type="presParOf" srcId="{948FEEB0-4CE7-7540-A6DC-F869343C0E65}" destId="{12257969-9047-2444-A8C3-858DF1B5E121}" srcOrd="17" destOrd="0" presId="urn:microsoft.com/office/officeart/2009/3/layout/RandomtoResultProcess"/>
    <dgm:cxn modelId="{2236C41F-68DB-E04B-A15F-6CA61BC2DC1F}" type="presParOf" srcId="{948FEEB0-4CE7-7540-A6DC-F869343C0E65}" destId="{EF92AA4A-9DD1-F941-90B9-19507C7F2752}" srcOrd="18" destOrd="0" presId="urn:microsoft.com/office/officeart/2009/3/layout/RandomtoResultProcess"/>
    <dgm:cxn modelId="{7389B059-AC86-FD42-9B38-21E56158B462}" type="presParOf" srcId="{0827DF34-1858-244B-A942-DF2D64C8FCB9}" destId="{E27780B6-EEA7-554B-8146-38804F1A14A6}" srcOrd="1" destOrd="0" presId="urn:microsoft.com/office/officeart/2009/3/layout/RandomtoResultProcess"/>
    <dgm:cxn modelId="{0E3517DE-D9D1-D548-B6A4-45E3165AC521}" type="presParOf" srcId="{E27780B6-EEA7-554B-8146-38804F1A14A6}" destId="{1C88358E-385E-EF4D-B9B8-87953BC979DB}" srcOrd="0" destOrd="0" presId="urn:microsoft.com/office/officeart/2009/3/layout/RandomtoResultProcess"/>
    <dgm:cxn modelId="{BC07AF75-1673-B14F-AEB1-44447F2CE6FF}" type="presParOf" srcId="{E27780B6-EEA7-554B-8146-38804F1A14A6}" destId="{BFDEA5A0-202D-D84D-B44B-3E6CBF0203E0}" srcOrd="1" destOrd="0" presId="urn:microsoft.com/office/officeart/2009/3/layout/RandomtoResultProcess"/>
    <dgm:cxn modelId="{5A3E515B-6642-B945-B470-5A4355CFEB1F}" type="presParOf" srcId="{0827DF34-1858-244B-A942-DF2D64C8FCB9}" destId="{93DA21AF-6607-6F42-BB0C-C05FC765B2FD}" srcOrd="2" destOrd="0" presId="urn:microsoft.com/office/officeart/2009/3/layout/RandomtoResultProcess"/>
    <dgm:cxn modelId="{A1C2729D-673F-D145-969E-C64C7313B1BC}" type="presParOf" srcId="{93DA21AF-6607-6F42-BB0C-C05FC765B2FD}" destId="{9AB46858-8779-7B47-BD5D-2A7697CD5F36}" srcOrd="0" destOrd="0" presId="urn:microsoft.com/office/officeart/2009/3/layout/RandomtoResultProcess"/>
    <dgm:cxn modelId="{BA0FC952-2501-3A4C-9CAB-3ED2AF50C9AC}" type="presParOf" srcId="{93DA21AF-6607-6F42-BB0C-C05FC765B2FD}" destId="{19716E16-5763-B649-B5D4-479794B05669}" srcOrd="1" destOrd="0" presId="urn:microsoft.com/office/officeart/2009/3/layout/RandomtoResultProcess"/>
    <dgm:cxn modelId="{0CDE093F-4E5E-1948-8EDA-97CDCA76741D}" type="presParOf" srcId="{0827DF34-1858-244B-A942-DF2D64C8FCB9}" destId="{D6CB73D5-382A-5748-A135-E6EE830E90B6}" srcOrd="3" destOrd="0" presId="urn:microsoft.com/office/officeart/2009/3/layout/RandomtoResultProcess"/>
    <dgm:cxn modelId="{BCEC0C89-E31F-1E48-8E10-2510AB25C973}" type="presParOf" srcId="{D6CB73D5-382A-5748-A135-E6EE830E90B6}" destId="{6A98761A-296C-D14E-991D-8FF453B0781D}" srcOrd="0" destOrd="0" presId="urn:microsoft.com/office/officeart/2009/3/layout/RandomtoResultProcess"/>
    <dgm:cxn modelId="{15659EA3-AFBA-804F-9521-EE3F90D39F05}" type="presParOf" srcId="{D6CB73D5-382A-5748-A135-E6EE830E90B6}" destId="{5C000B86-6BC7-404D-87C0-EA5BB8851E10}" srcOrd="1" destOrd="0" presId="urn:microsoft.com/office/officeart/2009/3/layout/RandomtoResultProcess"/>
    <dgm:cxn modelId="{D122262B-C7DA-554E-AE0F-7928CAE81BCC}" type="presParOf" srcId="{0827DF34-1858-244B-A942-DF2D64C8FCB9}" destId="{9F76C15E-0BD0-654C-BA7D-F520F99BBD17}" srcOrd="4" destOrd="0" presId="urn:microsoft.com/office/officeart/2009/3/layout/RandomtoResultProcess"/>
    <dgm:cxn modelId="{701D379D-08BD-FF4D-98ED-69BC52FC1A12}" type="presParOf" srcId="{9F76C15E-0BD0-654C-BA7D-F520F99BBD17}" destId="{E6F408F9-E5C6-C149-93EF-FB4D2CDFB4A1}" srcOrd="0" destOrd="0" presId="urn:microsoft.com/office/officeart/2009/3/layout/RandomtoResultProcess"/>
    <dgm:cxn modelId="{E0C17C9F-C879-0A42-8686-15FDF5EE4043}" type="presParOf" srcId="{9F76C15E-0BD0-654C-BA7D-F520F99BBD17}" destId="{DED7EBBE-6DD1-714B-AD23-F24DEBF1574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3C4F96-D98D-7F4F-ABDF-3AA537465667}" type="doc">
      <dgm:prSet loTypeId="urn:microsoft.com/office/officeart/2008/layout/RadialCluster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79ADE1-7D8D-764A-B9BA-FF1711D84ADF}">
      <dgm:prSet phldrT="[Text]"/>
      <dgm:spPr/>
      <dgm:t>
        <a:bodyPr/>
        <a:lstStyle/>
        <a:p>
          <a:r>
            <a:rPr lang="en-US" dirty="0" smtClean="0"/>
            <a:t>Connector Gene</a:t>
          </a:r>
          <a:endParaRPr lang="en-US" dirty="0"/>
        </a:p>
      </dgm:t>
    </dgm:pt>
    <dgm:pt modelId="{77782DE0-ECC3-3049-A99E-E21A76ADB0A0}" type="parTrans" cxnId="{47D4D396-6E55-F145-803D-5E31FAA8A225}">
      <dgm:prSet/>
      <dgm:spPr/>
      <dgm:t>
        <a:bodyPr/>
        <a:lstStyle/>
        <a:p>
          <a:endParaRPr lang="en-US"/>
        </a:p>
      </dgm:t>
    </dgm:pt>
    <dgm:pt modelId="{4F5C3167-1FD7-B741-8A93-D873ACCF6DC1}" type="sibTrans" cxnId="{47D4D396-6E55-F145-803D-5E31FAA8A225}">
      <dgm:prSet/>
      <dgm:spPr/>
      <dgm:t>
        <a:bodyPr/>
        <a:lstStyle/>
        <a:p>
          <a:endParaRPr lang="en-US"/>
        </a:p>
      </dgm:t>
    </dgm:pt>
    <dgm:pt modelId="{8BF727E0-1642-794A-97C4-22C0BED33C9F}">
      <dgm:prSet phldrT="[Text]"/>
      <dgm:spPr/>
      <dgm:t>
        <a:bodyPr/>
        <a:lstStyle/>
        <a:p>
          <a:r>
            <a:rPr lang="en-US" dirty="0" smtClean="0"/>
            <a:t>New putative Drug Target (from learnt rules)</a:t>
          </a:r>
          <a:endParaRPr lang="en-US" dirty="0"/>
        </a:p>
      </dgm:t>
    </dgm:pt>
    <dgm:pt modelId="{A7E9D12A-C154-CF47-A56E-15E249C04E36}" type="parTrans" cxnId="{68F49FFC-F0F0-484C-AE40-0DBA4E7C6DB9}">
      <dgm:prSet/>
      <dgm:spPr/>
      <dgm:t>
        <a:bodyPr/>
        <a:lstStyle/>
        <a:p>
          <a:endParaRPr lang="en-US"/>
        </a:p>
      </dgm:t>
    </dgm:pt>
    <dgm:pt modelId="{71A044B3-23AC-4249-B96A-0E44C1BCD47D}" type="sibTrans" cxnId="{68F49FFC-F0F0-484C-AE40-0DBA4E7C6DB9}">
      <dgm:prSet/>
      <dgm:spPr/>
      <dgm:t>
        <a:bodyPr/>
        <a:lstStyle/>
        <a:p>
          <a:endParaRPr lang="en-US"/>
        </a:p>
      </dgm:t>
    </dgm:pt>
    <dgm:pt modelId="{E9C7118D-8A1E-8549-8BEB-E70D4A9BF19E}">
      <dgm:prSet phldrT="[Text]"/>
      <dgm:spPr/>
      <dgm:t>
        <a:bodyPr/>
        <a:lstStyle/>
        <a:p>
          <a:r>
            <a:rPr lang="en-US" dirty="0" smtClean="0"/>
            <a:t>Dementia disease gene (OMIM)</a:t>
          </a:r>
          <a:endParaRPr lang="en-US" dirty="0"/>
        </a:p>
      </dgm:t>
    </dgm:pt>
    <dgm:pt modelId="{94766375-ABDB-A443-BE12-5DB6C353C7FF}" type="parTrans" cxnId="{F5AC6608-AA3B-5848-B8E6-2D244F3B814C}">
      <dgm:prSet/>
      <dgm:spPr/>
      <dgm:t>
        <a:bodyPr/>
        <a:lstStyle/>
        <a:p>
          <a:endParaRPr lang="en-US"/>
        </a:p>
      </dgm:t>
    </dgm:pt>
    <dgm:pt modelId="{2ACCEA21-5CCC-4143-803C-250D1707EADA}" type="sibTrans" cxnId="{F5AC6608-AA3B-5848-B8E6-2D244F3B814C}">
      <dgm:prSet/>
      <dgm:spPr/>
      <dgm:t>
        <a:bodyPr/>
        <a:lstStyle/>
        <a:p>
          <a:endParaRPr lang="en-US"/>
        </a:p>
      </dgm:t>
    </dgm:pt>
    <dgm:pt modelId="{871F0264-1AAF-244A-837A-473C9D4F23D4}" type="pres">
      <dgm:prSet presAssocID="{A13C4F96-D98D-7F4F-ABDF-3AA53746566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E236AE0-FF63-BC4C-8A83-DE4A6C081CB8}" type="pres">
      <dgm:prSet presAssocID="{8A79ADE1-7D8D-764A-B9BA-FF1711D84ADF}" presName="singleCycle" presStyleCnt="0"/>
      <dgm:spPr/>
    </dgm:pt>
    <dgm:pt modelId="{C514269E-DB0F-D743-9C51-644DF5B60B53}" type="pres">
      <dgm:prSet presAssocID="{8A79ADE1-7D8D-764A-B9BA-FF1711D84ADF}" presName="singleCenter" presStyleLbl="node1" presStyleIdx="0" presStyleCnt="3" custScaleX="120543" custScaleY="125507" custLinFactNeighborX="-488" custLinFactNeighborY="-34146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A0182531-1658-A14A-99DF-D772A8E5F17D}" type="pres">
      <dgm:prSet presAssocID="{A7E9D12A-C154-CF47-A56E-15E249C04E36}" presName="Name56" presStyleLbl="parChTrans1D2" presStyleIdx="0" presStyleCnt="2"/>
      <dgm:spPr/>
      <dgm:t>
        <a:bodyPr/>
        <a:lstStyle/>
        <a:p>
          <a:endParaRPr lang="en-US"/>
        </a:p>
      </dgm:t>
    </dgm:pt>
    <dgm:pt modelId="{DF1C7270-E7D2-DD4B-A23F-CF6E44F6E8E7}" type="pres">
      <dgm:prSet presAssocID="{8BF727E0-1642-794A-97C4-22C0BED33C9F}" presName="text0" presStyleLbl="node1" presStyleIdx="1" presStyleCnt="3" custScaleX="214819" custScaleY="160132" custRadScaleRad="175027" custRadScaleInc="1055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F6CB8-E2CB-6745-A511-CBC26A1B8992}" type="pres">
      <dgm:prSet presAssocID="{94766375-ABDB-A443-BE12-5DB6C353C7FF}" presName="Name56" presStyleLbl="parChTrans1D2" presStyleIdx="1" presStyleCnt="2"/>
      <dgm:spPr/>
      <dgm:t>
        <a:bodyPr/>
        <a:lstStyle/>
        <a:p>
          <a:endParaRPr lang="en-US"/>
        </a:p>
      </dgm:t>
    </dgm:pt>
    <dgm:pt modelId="{8157FF5E-8373-4946-9758-F2D97A0377EC}" type="pres">
      <dgm:prSet presAssocID="{E9C7118D-8A1E-8549-8BEB-E70D4A9BF19E}" presName="text0" presStyleLbl="node1" presStyleIdx="2" presStyleCnt="3" custScaleX="195261" custScaleY="165058" custRadScaleRad="167133" custRadScaleInc="916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2CEE0F-3D80-9149-9372-6E2CDC984B2E}" type="presOf" srcId="{8BF727E0-1642-794A-97C4-22C0BED33C9F}" destId="{DF1C7270-E7D2-DD4B-A23F-CF6E44F6E8E7}" srcOrd="0" destOrd="0" presId="urn:microsoft.com/office/officeart/2008/layout/RadialCluster"/>
    <dgm:cxn modelId="{06B78787-65B1-6D47-92A3-D1E273007D44}" type="presOf" srcId="{E9C7118D-8A1E-8549-8BEB-E70D4A9BF19E}" destId="{8157FF5E-8373-4946-9758-F2D97A0377EC}" srcOrd="0" destOrd="0" presId="urn:microsoft.com/office/officeart/2008/layout/RadialCluster"/>
    <dgm:cxn modelId="{68F49FFC-F0F0-484C-AE40-0DBA4E7C6DB9}" srcId="{8A79ADE1-7D8D-764A-B9BA-FF1711D84ADF}" destId="{8BF727E0-1642-794A-97C4-22C0BED33C9F}" srcOrd="0" destOrd="0" parTransId="{A7E9D12A-C154-CF47-A56E-15E249C04E36}" sibTransId="{71A044B3-23AC-4249-B96A-0E44C1BCD47D}"/>
    <dgm:cxn modelId="{8A21DC32-C5AB-2F46-9DDB-2534DFA008B4}" type="presOf" srcId="{A7E9D12A-C154-CF47-A56E-15E249C04E36}" destId="{A0182531-1658-A14A-99DF-D772A8E5F17D}" srcOrd="0" destOrd="0" presId="urn:microsoft.com/office/officeart/2008/layout/RadialCluster"/>
    <dgm:cxn modelId="{1CB82E0F-52F6-284E-992D-DA0C47A86920}" type="presOf" srcId="{94766375-ABDB-A443-BE12-5DB6C353C7FF}" destId="{0B8F6CB8-E2CB-6745-A511-CBC26A1B8992}" srcOrd="0" destOrd="0" presId="urn:microsoft.com/office/officeart/2008/layout/RadialCluster"/>
    <dgm:cxn modelId="{47D4D396-6E55-F145-803D-5E31FAA8A225}" srcId="{A13C4F96-D98D-7F4F-ABDF-3AA537465667}" destId="{8A79ADE1-7D8D-764A-B9BA-FF1711D84ADF}" srcOrd="0" destOrd="0" parTransId="{77782DE0-ECC3-3049-A99E-E21A76ADB0A0}" sibTransId="{4F5C3167-1FD7-B741-8A93-D873ACCF6DC1}"/>
    <dgm:cxn modelId="{F29BCCF6-5CD8-B646-BEFD-4C355CB48F42}" type="presOf" srcId="{8A79ADE1-7D8D-764A-B9BA-FF1711D84ADF}" destId="{C514269E-DB0F-D743-9C51-644DF5B60B53}" srcOrd="0" destOrd="0" presId="urn:microsoft.com/office/officeart/2008/layout/RadialCluster"/>
    <dgm:cxn modelId="{31E30817-4D75-6A45-B682-3B90E69B6C8C}" type="presOf" srcId="{A13C4F96-D98D-7F4F-ABDF-3AA537465667}" destId="{871F0264-1AAF-244A-837A-473C9D4F23D4}" srcOrd="0" destOrd="0" presId="urn:microsoft.com/office/officeart/2008/layout/RadialCluster"/>
    <dgm:cxn modelId="{F5AC6608-AA3B-5848-B8E6-2D244F3B814C}" srcId="{8A79ADE1-7D8D-764A-B9BA-FF1711D84ADF}" destId="{E9C7118D-8A1E-8549-8BEB-E70D4A9BF19E}" srcOrd="1" destOrd="0" parTransId="{94766375-ABDB-A443-BE12-5DB6C353C7FF}" sibTransId="{2ACCEA21-5CCC-4143-803C-250D1707EADA}"/>
    <dgm:cxn modelId="{593678FB-E6AD-3F45-914B-6BEE0069078C}" type="presParOf" srcId="{871F0264-1AAF-244A-837A-473C9D4F23D4}" destId="{5E236AE0-FF63-BC4C-8A83-DE4A6C081CB8}" srcOrd="0" destOrd="0" presId="urn:microsoft.com/office/officeart/2008/layout/RadialCluster"/>
    <dgm:cxn modelId="{21E9CB98-86D0-4E44-9E21-C69BDA91800E}" type="presParOf" srcId="{5E236AE0-FF63-BC4C-8A83-DE4A6C081CB8}" destId="{C514269E-DB0F-D743-9C51-644DF5B60B53}" srcOrd="0" destOrd="0" presId="urn:microsoft.com/office/officeart/2008/layout/RadialCluster"/>
    <dgm:cxn modelId="{15BB7694-9907-5A47-ABC8-F13DFCE67EC1}" type="presParOf" srcId="{5E236AE0-FF63-BC4C-8A83-DE4A6C081CB8}" destId="{A0182531-1658-A14A-99DF-D772A8E5F17D}" srcOrd="1" destOrd="0" presId="urn:microsoft.com/office/officeart/2008/layout/RadialCluster"/>
    <dgm:cxn modelId="{F567C376-E0EA-3B47-AF30-D8066DC32EC5}" type="presParOf" srcId="{5E236AE0-FF63-BC4C-8A83-DE4A6C081CB8}" destId="{DF1C7270-E7D2-DD4B-A23F-CF6E44F6E8E7}" srcOrd="2" destOrd="0" presId="urn:microsoft.com/office/officeart/2008/layout/RadialCluster"/>
    <dgm:cxn modelId="{CE595DFB-7DEE-9144-9C4A-5230578FC0ED}" type="presParOf" srcId="{5E236AE0-FF63-BC4C-8A83-DE4A6C081CB8}" destId="{0B8F6CB8-E2CB-6745-A511-CBC26A1B8992}" srcOrd="3" destOrd="0" presId="urn:microsoft.com/office/officeart/2008/layout/RadialCluster"/>
    <dgm:cxn modelId="{C9D6C5CC-8DBC-EA43-ABEB-4226FA40BF0A}" type="presParOf" srcId="{5E236AE0-FF63-BC4C-8A83-DE4A6C081CB8}" destId="{8157FF5E-8373-4946-9758-F2D97A0377EC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DB3C7-D762-0242-A5D0-01A7F82AE1D5}">
      <dsp:nvSpPr>
        <dsp:cNvPr id="0" name=""/>
        <dsp:cNvSpPr/>
      </dsp:nvSpPr>
      <dsp:spPr>
        <a:xfrm rot="5400000">
          <a:off x="1284495" y="1085322"/>
          <a:ext cx="953149" cy="10851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923EB0-4B6B-5B4F-A972-DBBE1C5C2284}">
      <dsp:nvSpPr>
        <dsp:cNvPr id="0" name=""/>
        <dsp:cNvSpPr/>
      </dsp:nvSpPr>
      <dsp:spPr>
        <a:xfrm>
          <a:off x="1031968" y="28737"/>
          <a:ext cx="1604542" cy="112312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What drugs already exist for dementia</a:t>
          </a:r>
          <a:endParaRPr lang="en-US" sz="1600" kern="1200" dirty="0"/>
        </a:p>
      </dsp:txBody>
      <dsp:txXfrm>
        <a:off x="1086804" y="83573"/>
        <a:ext cx="1494870" cy="1013455"/>
      </dsp:txXfrm>
    </dsp:sp>
    <dsp:sp modelId="{97257FFA-70F9-4449-ABFE-9732236E1770}">
      <dsp:nvSpPr>
        <dsp:cNvPr id="0" name=""/>
        <dsp:cNvSpPr/>
      </dsp:nvSpPr>
      <dsp:spPr>
        <a:xfrm>
          <a:off x="2636510" y="135853"/>
          <a:ext cx="1166991" cy="90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Lab (preclinical)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Trial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Marketed</a:t>
          </a:r>
          <a:endParaRPr lang="en-US" sz="900" kern="1200" dirty="0"/>
        </a:p>
      </dsp:txBody>
      <dsp:txXfrm>
        <a:off x="2636510" y="135853"/>
        <a:ext cx="1166991" cy="907761"/>
      </dsp:txXfrm>
    </dsp:sp>
    <dsp:sp modelId="{86142E87-176C-1A4E-8B00-A51B845314E1}">
      <dsp:nvSpPr>
        <dsp:cNvPr id="0" name=""/>
        <dsp:cNvSpPr/>
      </dsp:nvSpPr>
      <dsp:spPr>
        <a:xfrm rot="5400000">
          <a:off x="2614831" y="2346965"/>
          <a:ext cx="953149" cy="10851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9091928"/>
            <a:satOff val="-18615"/>
            <a:lumOff val="5106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2EC1B5-3A4B-8841-9AC2-E799704EFD3F}">
      <dsp:nvSpPr>
        <dsp:cNvPr id="0" name=""/>
        <dsp:cNvSpPr/>
      </dsp:nvSpPr>
      <dsp:spPr>
        <a:xfrm>
          <a:off x="2362304" y="1290380"/>
          <a:ext cx="1604542" cy="112312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5865115"/>
                <a:satOff val="-13363"/>
                <a:lumOff val="5360"/>
                <a:alphaOff val="0"/>
                <a:shade val="70000"/>
                <a:satMod val="150000"/>
              </a:schemeClr>
            </a:gs>
            <a:gs pos="34000">
              <a:schemeClr val="accent3">
                <a:hueOff val="5865115"/>
                <a:satOff val="-13363"/>
                <a:lumOff val="5360"/>
                <a:alphaOff val="0"/>
                <a:shade val="70000"/>
                <a:satMod val="140000"/>
              </a:schemeClr>
            </a:gs>
            <a:gs pos="70000">
              <a:schemeClr val="accent3">
                <a:hueOff val="5865115"/>
                <a:satOff val="-13363"/>
                <a:lumOff val="536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5865115"/>
                <a:satOff val="-13363"/>
                <a:lumOff val="536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What are their molecular targets</a:t>
          </a:r>
          <a:endParaRPr lang="en-US" sz="1600" kern="1200" dirty="0"/>
        </a:p>
      </dsp:txBody>
      <dsp:txXfrm>
        <a:off x="2417140" y="1345216"/>
        <a:ext cx="1494870" cy="1013455"/>
      </dsp:txXfrm>
    </dsp:sp>
    <dsp:sp modelId="{28C3E9F7-55C1-EB43-B7C3-A811B657BB52}">
      <dsp:nvSpPr>
        <dsp:cNvPr id="0" name=""/>
        <dsp:cNvSpPr/>
      </dsp:nvSpPr>
      <dsp:spPr>
        <a:xfrm>
          <a:off x="3966846" y="1397496"/>
          <a:ext cx="1166991" cy="90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900" kern="1200" dirty="0"/>
        </a:p>
      </dsp:txBody>
      <dsp:txXfrm>
        <a:off x="3966846" y="1397496"/>
        <a:ext cx="1166991" cy="907761"/>
      </dsp:txXfrm>
    </dsp:sp>
    <dsp:sp modelId="{A4642D49-01A4-B64C-BDC0-2DD9DBF01B2D}">
      <dsp:nvSpPr>
        <dsp:cNvPr id="0" name=""/>
        <dsp:cNvSpPr/>
      </dsp:nvSpPr>
      <dsp:spPr>
        <a:xfrm rot="5400000">
          <a:off x="3945167" y="3608608"/>
          <a:ext cx="953149" cy="10851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18183856"/>
            <a:satOff val="-37230"/>
            <a:lumOff val="10213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ACF8F1-8202-8D4A-AA5E-FA471B21B5FE}">
      <dsp:nvSpPr>
        <dsp:cNvPr id="0" name=""/>
        <dsp:cNvSpPr/>
      </dsp:nvSpPr>
      <dsp:spPr>
        <a:xfrm>
          <a:off x="3692640" y="2552023"/>
          <a:ext cx="1604542" cy="112312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11730230"/>
                <a:satOff val="-26725"/>
                <a:lumOff val="10720"/>
                <a:alphaOff val="0"/>
                <a:shade val="70000"/>
                <a:satMod val="150000"/>
              </a:schemeClr>
            </a:gs>
            <a:gs pos="34000">
              <a:schemeClr val="accent3">
                <a:hueOff val="11730230"/>
                <a:satOff val="-26725"/>
                <a:lumOff val="10720"/>
                <a:alphaOff val="0"/>
                <a:shade val="70000"/>
                <a:satMod val="140000"/>
              </a:schemeClr>
            </a:gs>
            <a:gs pos="70000">
              <a:schemeClr val="accent3">
                <a:hueOff val="11730230"/>
                <a:satOff val="-26725"/>
                <a:lumOff val="1072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11730230"/>
                <a:satOff val="-26725"/>
                <a:lumOff val="1072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Build </a:t>
          </a:r>
          <a:r>
            <a:rPr lang="en-US" sz="1600" kern="1200" dirty="0" smtClean="0"/>
            <a:t>an annotated </a:t>
          </a:r>
          <a:r>
            <a:rPr lang="en-US" sz="1600" kern="1200" dirty="0" err="1" smtClean="0"/>
            <a:t>interactome</a:t>
          </a:r>
          <a:r>
            <a:rPr lang="en-US" sz="1600" kern="1200" dirty="0" smtClean="0"/>
            <a:t> of these targets</a:t>
          </a:r>
          <a:endParaRPr lang="en-US" sz="1600" kern="1200" dirty="0"/>
        </a:p>
      </dsp:txBody>
      <dsp:txXfrm>
        <a:off x="3747476" y="2606859"/>
        <a:ext cx="1494870" cy="1013455"/>
      </dsp:txXfrm>
    </dsp:sp>
    <dsp:sp modelId="{00359778-AC48-D14A-9838-54016A4BBEE9}">
      <dsp:nvSpPr>
        <dsp:cNvPr id="0" name=""/>
        <dsp:cNvSpPr/>
      </dsp:nvSpPr>
      <dsp:spPr>
        <a:xfrm>
          <a:off x="5297182" y="2659138"/>
          <a:ext cx="1166991" cy="90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Protein interactions 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Associated Pathways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GO terms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Protein domain information</a:t>
          </a:r>
          <a:endParaRPr lang="en-US" sz="900" kern="1200" dirty="0"/>
        </a:p>
      </dsp:txBody>
      <dsp:txXfrm>
        <a:off x="5297182" y="2659138"/>
        <a:ext cx="1166991" cy="907761"/>
      </dsp:txXfrm>
    </dsp:sp>
    <dsp:sp modelId="{057E151D-8C7D-BB46-B6AF-D3B3474B43AB}">
      <dsp:nvSpPr>
        <dsp:cNvPr id="0" name=""/>
        <dsp:cNvSpPr/>
      </dsp:nvSpPr>
      <dsp:spPr>
        <a:xfrm>
          <a:off x="5022976" y="3813665"/>
          <a:ext cx="1604542" cy="112312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17595344"/>
                <a:satOff val="-40088"/>
                <a:lumOff val="16080"/>
                <a:alphaOff val="0"/>
                <a:shade val="70000"/>
                <a:satMod val="150000"/>
              </a:schemeClr>
            </a:gs>
            <a:gs pos="34000">
              <a:schemeClr val="accent3">
                <a:hueOff val="17595344"/>
                <a:satOff val="-40088"/>
                <a:lumOff val="16080"/>
                <a:alphaOff val="0"/>
                <a:shade val="70000"/>
                <a:satMod val="140000"/>
              </a:schemeClr>
            </a:gs>
            <a:gs pos="70000">
              <a:schemeClr val="accent3">
                <a:hueOff val="17595344"/>
                <a:satOff val="-40088"/>
                <a:lumOff val="1608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17595344"/>
                <a:satOff val="-40088"/>
                <a:lumOff val="1608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Induce association rules</a:t>
          </a:r>
          <a:endParaRPr lang="en-US" sz="1600" kern="1200" dirty="0"/>
        </a:p>
      </dsp:txBody>
      <dsp:txXfrm>
        <a:off x="5077812" y="3868501"/>
        <a:ext cx="1494870" cy="1013455"/>
      </dsp:txXfrm>
    </dsp:sp>
    <dsp:sp modelId="{F7EE605A-D130-624B-AF9F-368BAB675618}">
      <dsp:nvSpPr>
        <dsp:cNvPr id="0" name=""/>
        <dsp:cNvSpPr/>
      </dsp:nvSpPr>
      <dsp:spPr>
        <a:xfrm>
          <a:off x="6627518" y="3920781"/>
          <a:ext cx="1166991" cy="907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Predict novel drug targets</a:t>
          </a:r>
          <a:endParaRPr lang="en-US" sz="1500" kern="1200" dirty="0"/>
        </a:p>
      </dsp:txBody>
      <dsp:txXfrm>
        <a:off x="6627518" y="3920781"/>
        <a:ext cx="1166991" cy="9077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4269E-DB0F-D743-9C51-644DF5B60B53}">
      <dsp:nvSpPr>
        <dsp:cNvPr id="0" name=""/>
        <dsp:cNvSpPr/>
      </dsp:nvSpPr>
      <dsp:spPr>
        <a:xfrm>
          <a:off x="2643466" y="94668"/>
          <a:ext cx="938034" cy="97666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Connector Gene</a:t>
          </a:r>
          <a:endParaRPr lang="en-US" sz="1300" kern="1200" dirty="0"/>
        </a:p>
      </dsp:txBody>
      <dsp:txXfrm>
        <a:off x="2689257" y="140459"/>
        <a:ext cx="846452" cy="885081"/>
      </dsp:txXfrm>
    </dsp:sp>
    <dsp:sp modelId="{A0182531-1658-A14A-99DF-D772A8E5F17D}">
      <dsp:nvSpPr>
        <dsp:cNvPr id="0" name=""/>
        <dsp:cNvSpPr/>
      </dsp:nvSpPr>
      <dsp:spPr>
        <a:xfrm rot="1529485">
          <a:off x="3539035" y="994360"/>
          <a:ext cx="8724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2431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1C7270-E7D2-DD4B-A23F-CF6E44F6E8E7}">
      <dsp:nvSpPr>
        <dsp:cNvPr id="0" name=""/>
        <dsp:cNvSpPr/>
      </dsp:nvSpPr>
      <dsp:spPr>
        <a:xfrm>
          <a:off x="4369001" y="1031659"/>
          <a:ext cx="1120016" cy="83489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New putative Drug Target (from learnt rules)</a:t>
          </a:r>
          <a:endParaRPr lang="en-US" sz="1200" kern="1200" dirty="0"/>
        </a:p>
      </dsp:txBody>
      <dsp:txXfrm>
        <a:off x="4409757" y="1072415"/>
        <a:ext cx="1038504" cy="753379"/>
      </dsp:txXfrm>
    </dsp:sp>
    <dsp:sp modelId="{0B8F6CB8-E2CB-6745-A511-CBC26A1B8992}">
      <dsp:nvSpPr>
        <dsp:cNvPr id="0" name=""/>
        <dsp:cNvSpPr/>
      </dsp:nvSpPr>
      <dsp:spPr>
        <a:xfrm rot="9077210">
          <a:off x="1863954" y="1039434"/>
          <a:ext cx="8305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0577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7FF5E-8373-4946-9758-F2D97A0377EC}">
      <dsp:nvSpPr>
        <dsp:cNvPr id="0" name=""/>
        <dsp:cNvSpPr/>
      </dsp:nvSpPr>
      <dsp:spPr>
        <a:xfrm>
          <a:off x="896974" y="1087496"/>
          <a:ext cx="1018045" cy="86057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Dementia disease gene (OMIM)</a:t>
          </a:r>
          <a:endParaRPr lang="en-US" sz="1200" kern="1200" dirty="0"/>
        </a:p>
      </dsp:txBody>
      <dsp:txXfrm>
        <a:off x="938984" y="1129506"/>
        <a:ext cx="934025" cy="776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C0D3F-8664-9746-9450-1C5E89AEB315}">
      <dsp:nvSpPr>
        <dsp:cNvPr id="0" name=""/>
        <dsp:cNvSpPr/>
      </dsp:nvSpPr>
      <dsp:spPr>
        <a:xfrm>
          <a:off x="-3330326" y="-512245"/>
          <a:ext cx="3971264" cy="3971264"/>
        </a:xfrm>
        <a:prstGeom prst="blockArc">
          <a:avLst>
            <a:gd name="adj1" fmla="val 18900000"/>
            <a:gd name="adj2" fmla="val 2700000"/>
            <a:gd name="adj3" fmla="val 544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C02C3-98D0-3D4C-B82E-C7AE40E5BFC9}">
      <dsp:nvSpPr>
        <dsp:cNvPr id="0" name=""/>
        <dsp:cNvSpPr/>
      </dsp:nvSpPr>
      <dsp:spPr>
        <a:xfrm>
          <a:off x="412136" y="294677"/>
          <a:ext cx="4338280" cy="58935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780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Confidence score for drug development stage</a:t>
          </a:r>
          <a:endParaRPr lang="en-US" sz="1700" kern="1200" dirty="0"/>
        </a:p>
      </dsp:txBody>
      <dsp:txXfrm>
        <a:off x="412136" y="294677"/>
        <a:ext cx="4338280" cy="589354"/>
      </dsp:txXfrm>
    </dsp:sp>
    <dsp:sp modelId="{0A41FAAE-A8AF-F240-9D54-7D5A0019CA27}">
      <dsp:nvSpPr>
        <dsp:cNvPr id="0" name=""/>
        <dsp:cNvSpPr/>
      </dsp:nvSpPr>
      <dsp:spPr>
        <a:xfrm>
          <a:off x="43789" y="221008"/>
          <a:ext cx="736693" cy="7366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22FE5-5168-BD41-B848-4E5F3EEE73E5}">
      <dsp:nvSpPr>
        <dsp:cNvPr id="0" name=""/>
        <dsp:cNvSpPr/>
      </dsp:nvSpPr>
      <dsp:spPr>
        <a:xfrm>
          <a:off x="626367" y="1178709"/>
          <a:ext cx="4124049" cy="58935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780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Primary targets of drug</a:t>
          </a:r>
          <a:endParaRPr lang="en-US" sz="1700" kern="1200" dirty="0"/>
        </a:p>
      </dsp:txBody>
      <dsp:txXfrm>
        <a:off x="626367" y="1178709"/>
        <a:ext cx="4124049" cy="589354"/>
      </dsp:txXfrm>
    </dsp:sp>
    <dsp:sp modelId="{AA4356EE-A76D-2849-87BE-DC5E710B2454}">
      <dsp:nvSpPr>
        <dsp:cNvPr id="0" name=""/>
        <dsp:cNvSpPr/>
      </dsp:nvSpPr>
      <dsp:spPr>
        <a:xfrm>
          <a:off x="258020" y="1105040"/>
          <a:ext cx="736693" cy="7366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90105-394C-0B43-B07C-04D17414153E}">
      <dsp:nvSpPr>
        <dsp:cNvPr id="0" name=""/>
        <dsp:cNvSpPr/>
      </dsp:nvSpPr>
      <dsp:spPr>
        <a:xfrm>
          <a:off x="412136" y="2062741"/>
          <a:ext cx="4338280" cy="5893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780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Hugo ID -&gt; </a:t>
          </a:r>
          <a:r>
            <a:rPr lang="en-US" sz="1700" kern="1200" dirty="0" err="1" smtClean="0"/>
            <a:t>UniProt</a:t>
          </a:r>
          <a:r>
            <a:rPr lang="en-US" sz="1700" kern="1200" dirty="0" smtClean="0"/>
            <a:t> protein accession</a:t>
          </a:r>
          <a:endParaRPr lang="en-US" sz="1700" kern="1200" dirty="0"/>
        </a:p>
      </dsp:txBody>
      <dsp:txXfrm>
        <a:off x="412136" y="2062741"/>
        <a:ext cx="4338280" cy="589354"/>
      </dsp:txXfrm>
    </dsp:sp>
    <dsp:sp modelId="{A24CCAC0-B0AE-7E43-AF70-DA3E1900FAD2}">
      <dsp:nvSpPr>
        <dsp:cNvPr id="0" name=""/>
        <dsp:cNvSpPr/>
      </dsp:nvSpPr>
      <dsp:spPr>
        <a:xfrm>
          <a:off x="43789" y="1989072"/>
          <a:ext cx="736693" cy="7366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C0D3F-8664-9746-9450-1C5E89AEB315}">
      <dsp:nvSpPr>
        <dsp:cNvPr id="0" name=""/>
        <dsp:cNvSpPr/>
      </dsp:nvSpPr>
      <dsp:spPr>
        <a:xfrm>
          <a:off x="-3330326" y="-512245"/>
          <a:ext cx="3971264" cy="3971264"/>
        </a:xfrm>
        <a:prstGeom prst="blockArc">
          <a:avLst>
            <a:gd name="adj1" fmla="val 18900000"/>
            <a:gd name="adj2" fmla="val 2700000"/>
            <a:gd name="adj3" fmla="val 544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C02C3-98D0-3D4C-B82E-C7AE40E5BFC9}">
      <dsp:nvSpPr>
        <dsp:cNvPr id="0" name=""/>
        <dsp:cNvSpPr/>
      </dsp:nvSpPr>
      <dsp:spPr>
        <a:xfrm>
          <a:off x="336109" y="226547"/>
          <a:ext cx="4414307" cy="4533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983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Protein-protein interactions</a:t>
          </a:r>
          <a:endParaRPr lang="en-US" sz="2000" kern="1200" dirty="0"/>
        </a:p>
      </dsp:txBody>
      <dsp:txXfrm>
        <a:off x="336109" y="226547"/>
        <a:ext cx="4414307" cy="453331"/>
      </dsp:txXfrm>
    </dsp:sp>
    <dsp:sp modelId="{0A41FAAE-A8AF-F240-9D54-7D5A0019CA27}">
      <dsp:nvSpPr>
        <dsp:cNvPr id="0" name=""/>
        <dsp:cNvSpPr/>
      </dsp:nvSpPr>
      <dsp:spPr>
        <a:xfrm>
          <a:off x="52777" y="169881"/>
          <a:ext cx="566664" cy="566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0B6DB-8745-7043-9470-A1D635E99869}">
      <dsp:nvSpPr>
        <dsp:cNvPr id="0" name=""/>
        <dsp:cNvSpPr/>
      </dsp:nvSpPr>
      <dsp:spPr>
        <a:xfrm>
          <a:off x="596015" y="906663"/>
          <a:ext cx="4154401" cy="4533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983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Human source interactions only</a:t>
          </a:r>
          <a:endParaRPr lang="en-US" sz="2000" kern="1200" dirty="0"/>
        </a:p>
      </dsp:txBody>
      <dsp:txXfrm>
        <a:off x="596015" y="906663"/>
        <a:ext cx="4154401" cy="453331"/>
      </dsp:txXfrm>
    </dsp:sp>
    <dsp:sp modelId="{2EBFA4F5-5841-FD4A-B161-41798D4CBD60}">
      <dsp:nvSpPr>
        <dsp:cNvPr id="0" name=""/>
        <dsp:cNvSpPr/>
      </dsp:nvSpPr>
      <dsp:spPr>
        <a:xfrm>
          <a:off x="312682" y="849996"/>
          <a:ext cx="566664" cy="566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266A0-8F5D-9140-BF75-7B186C5F346D}">
      <dsp:nvSpPr>
        <dsp:cNvPr id="0" name=""/>
        <dsp:cNvSpPr/>
      </dsp:nvSpPr>
      <dsp:spPr>
        <a:xfrm>
          <a:off x="596015" y="1586778"/>
          <a:ext cx="4154401" cy="4533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983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1-step neighbor interactions only</a:t>
          </a:r>
          <a:endParaRPr lang="en-US" sz="2000" kern="1200" dirty="0"/>
        </a:p>
      </dsp:txBody>
      <dsp:txXfrm>
        <a:off x="596015" y="1586778"/>
        <a:ext cx="4154401" cy="453331"/>
      </dsp:txXfrm>
    </dsp:sp>
    <dsp:sp modelId="{AA4356EE-A76D-2849-87BE-DC5E710B2454}">
      <dsp:nvSpPr>
        <dsp:cNvPr id="0" name=""/>
        <dsp:cNvSpPr/>
      </dsp:nvSpPr>
      <dsp:spPr>
        <a:xfrm>
          <a:off x="312682" y="1530112"/>
          <a:ext cx="566664" cy="566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DE69E-78F0-3D42-A2A7-B7473C2AD74C}">
      <dsp:nvSpPr>
        <dsp:cNvPr id="0" name=""/>
        <dsp:cNvSpPr/>
      </dsp:nvSpPr>
      <dsp:spPr>
        <a:xfrm>
          <a:off x="336109" y="2266894"/>
          <a:ext cx="4414307" cy="4533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983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Binary, undirected interactions</a:t>
          </a:r>
          <a:endParaRPr lang="en-US" sz="2000" kern="1200" dirty="0"/>
        </a:p>
      </dsp:txBody>
      <dsp:txXfrm>
        <a:off x="336109" y="2266894"/>
        <a:ext cx="4414307" cy="453331"/>
      </dsp:txXfrm>
    </dsp:sp>
    <dsp:sp modelId="{A24CCAC0-B0AE-7E43-AF70-DA3E1900FAD2}">
      <dsp:nvSpPr>
        <dsp:cNvPr id="0" name=""/>
        <dsp:cNvSpPr/>
      </dsp:nvSpPr>
      <dsp:spPr>
        <a:xfrm>
          <a:off x="52777" y="2210227"/>
          <a:ext cx="566664" cy="5666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5D858-7786-354F-86DA-ECD6A48116A4}">
      <dsp:nvSpPr>
        <dsp:cNvPr id="0" name=""/>
        <dsp:cNvSpPr/>
      </dsp:nvSpPr>
      <dsp:spPr>
        <a:xfrm>
          <a:off x="1188100" y="1013222"/>
          <a:ext cx="777693" cy="777693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Drug1</a:t>
          </a:r>
          <a:endParaRPr lang="en-US" sz="1500" kern="1200" dirty="0"/>
        </a:p>
      </dsp:txBody>
      <dsp:txXfrm>
        <a:off x="1301991" y="1127113"/>
        <a:ext cx="549911" cy="549911"/>
      </dsp:txXfrm>
    </dsp:sp>
    <dsp:sp modelId="{2532DA5B-07A4-7140-9457-2731DD4F4FC6}">
      <dsp:nvSpPr>
        <dsp:cNvPr id="0" name=""/>
        <dsp:cNvSpPr/>
      </dsp:nvSpPr>
      <dsp:spPr>
        <a:xfrm rot="16200000">
          <a:off x="1460005" y="874088"/>
          <a:ext cx="233882" cy="44384"/>
        </a:xfrm>
        <a:custGeom>
          <a:avLst/>
          <a:gdLst/>
          <a:ahLst/>
          <a:cxnLst/>
          <a:rect l="0" t="0" r="0" b="0"/>
          <a:pathLst>
            <a:path>
              <a:moveTo>
                <a:pt x="0" y="22192"/>
              </a:moveTo>
              <a:lnTo>
                <a:pt x="233882" y="22192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71099" y="890433"/>
        <a:ext cx="11694" cy="11694"/>
      </dsp:txXfrm>
    </dsp:sp>
    <dsp:sp modelId="{EAAC60B7-614D-FC4E-B581-8FAADE4C0DC3}">
      <dsp:nvSpPr>
        <dsp:cNvPr id="0" name=""/>
        <dsp:cNvSpPr/>
      </dsp:nvSpPr>
      <dsp:spPr>
        <a:xfrm>
          <a:off x="1188100" y="1645"/>
          <a:ext cx="777693" cy="7776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DT</a:t>
          </a:r>
          <a:r>
            <a:rPr lang="en-US" sz="2000" kern="1200" baseline="30000" dirty="0" smtClean="0"/>
            <a:t>1</a:t>
          </a:r>
          <a:r>
            <a:rPr lang="en-US" sz="2000" kern="1200" baseline="-25000" dirty="0" smtClean="0"/>
            <a:t>1</a:t>
          </a:r>
          <a:endParaRPr lang="en-US" sz="2000" kern="1200" dirty="0"/>
        </a:p>
      </dsp:txBody>
      <dsp:txXfrm>
        <a:off x="1301991" y="115536"/>
        <a:ext cx="549911" cy="549911"/>
      </dsp:txXfrm>
    </dsp:sp>
    <dsp:sp modelId="{D7F16D6D-CF67-1D4C-9A1D-BA406DC013CA}">
      <dsp:nvSpPr>
        <dsp:cNvPr id="0" name=""/>
        <dsp:cNvSpPr/>
      </dsp:nvSpPr>
      <dsp:spPr>
        <a:xfrm>
          <a:off x="1965793" y="1379876"/>
          <a:ext cx="233882" cy="44384"/>
        </a:xfrm>
        <a:custGeom>
          <a:avLst/>
          <a:gdLst/>
          <a:ahLst/>
          <a:cxnLst/>
          <a:rect l="0" t="0" r="0" b="0"/>
          <a:pathLst>
            <a:path>
              <a:moveTo>
                <a:pt x="0" y="22192"/>
              </a:moveTo>
              <a:lnTo>
                <a:pt x="233882" y="22192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6888" y="1396221"/>
        <a:ext cx="11694" cy="11694"/>
      </dsp:txXfrm>
    </dsp:sp>
    <dsp:sp modelId="{46949A92-53E4-7E4A-829D-812A0CA5F76E}">
      <dsp:nvSpPr>
        <dsp:cNvPr id="0" name=""/>
        <dsp:cNvSpPr/>
      </dsp:nvSpPr>
      <dsp:spPr>
        <a:xfrm>
          <a:off x="2199676" y="1013222"/>
          <a:ext cx="777693" cy="7776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DT</a:t>
          </a:r>
          <a:r>
            <a:rPr lang="en-US" sz="2000" kern="1200" baseline="30000" dirty="0" smtClean="0"/>
            <a:t>1</a:t>
          </a:r>
          <a:r>
            <a:rPr lang="en-US" sz="2000" kern="1200" baseline="-25000" dirty="0" smtClean="0"/>
            <a:t>2</a:t>
          </a:r>
          <a:endParaRPr lang="en-US" sz="2000" kern="1200" dirty="0"/>
        </a:p>
      </dsp:txBody>
      <dsp:txXfrm>
        <a:off x="2313567" y="1127113"/>
        <a:ext cx="549911" cy="549911"/>
      </dsp:txXfrm>
    </dsp:sp>
    <dsp:sp modelId="{240F22E0-8194-B347-91EC-C48B37103432}">
      <dsp:nvSpPr>
        <dsp:cNvPr id="0" name=""/>
        <dsp:cNvSpPr/>
      </dsp:nvSpPr>
      <dsp:spPr>
        <a:xfrm rot="5400000">
          <a:off x="1460005" y="1885664"/>
          <a:ext cx="233882" cy="44384"/>
        </a:xfrm>
        <a:custGeom>
          <a:avLst/>
          <a:gdLst/>
          <a:ahLst/>
          <a:cxnLst/>
          <a:rect l="0" t="0" r="0" b="0"/>
          <a:pathLst>
            <a:path>
              <a:moveTo>
                <a:pt x="0" y="22192"/>
              </a:moveTo>
              <a:lnTo>
                <a:pt x="233882" y="22192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71099" y="1902010"/>
        <a:ext cx="11694" cy="11694"/>
      </dsp:txXfrm>
    </dsp:sp>
    <dsp:sp modelId="{DFC8B993-250E-0241-95EF-C9593E980BA9}">
      <dsp:nvSpPr>
        <dsp:cNvPr id="0" name=""/>
        <dsp:cNvSpPr/>
      </dsp:nvSpPr>
      <dsp:spPr>
        <a:xfrm>
          <a:off x="1188100" y="2024798"/>
          <a:ext cx="777693" cy="7776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DT</a:t>
          </a:r>
          <a:r>
            <a:rPr lang="en-US" sz="2000" kern="1200" baseline="30000" dirty="0" smtClean="0"/>
            <a:t>1</a:t>
          </a:r>
          <a:r>
            <a:rPr lang="en-US" sz="2000" kern="1200" baseline="-25000" dirty="0" smtClean="0"/>
            <a:t>3</a:t>
          </a:r>
          <a:endParaRPr lang="en-US" sz="2000" kern="1200" dirty="0"/>
        </a:p>
      </dsp:txBody>
      <dsp:txXfrm>
        <a:off x="1301991" y="2138689"/>
        <a:ext cx="549911" cy="549911"/>
      </dsp:txXfrm>
    </dsp:sp>
    <dsp:sp modelId="{3CA4C78A-F7BB-5F4B-937B-909FED70B9E7}">
      <dsp:nvSpPr>
        <dsp:cNvPr id="0" name=""/>
        <dsp:cNvSpPr/>
      </dsp:nvSpPr>
      <dsp:spPr>
        <a:xfrm rot="10800000">
          <a:off x="954217" y="1379876"/>
          <a:ext cx="233882" cy="44384"/>
        </a:xfrm>
        <a:custGeom>
          <a:avLst/>
          <a:gdLst/>
          <a:ahLst/>
          <a:cxnLst/>
          <a:rect l="0" t="0" r="0" b="0"/>
          <a:pathLst>
            <a:path>
              <a:moveTo>
                <a:pt x="0" y="22192"/>
              </a:moveTo>
              <a:lnTo>
                <a:pt x="233882" y="22192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065311" y="1396221"/>
        <a:ext cx="11694" cy="11694"/>
      </dsp:txXfrm>
    </dsp:sp>
    <dsp:sp modelId="{5EF3EF35-16F8-794D-B73D-C9BD6E1484B6}">
      <dsp:nvSpPr>
        <dsp:cNvPr id="0" name=""/>
        <dsp:cNvSpPr/>
      </dsp:nvSpPr>
      <dsp:spPr>
        <a:xfrm>
          <a:off x="176523" y="1013222"/>
          <a:ext cx="777693" cy="7776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rgbClr val="4DCA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DT</a:t>
          </a:r>
          <a:r>
            <a:rPr lang="en-US" sz="2000" kern="1200" baseline="30000" dirty="0" smtClean="0"/>
            <a:t>1</a:t>
          </a:r>
          <a:r>
            <a:rPr lang="en-US" sz="2000" kern="1200" baseline="-25000" dirty="0" smtClean="0"/>
            <a:t>4</a:t>
          </a:r>
          <a:endParaRPr lang="en-US" sz="2000" kern="1200" dirty="0"/>
        </a:p>
      </dsp:txBody>
      <dsp:txXfrm>
        <a:off x="290414" y="1127113"/>
        <a:ext cx="549911" cy="5499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5D858-7786-354F-86DA-ECD6A48116A4}">
      <dsp:nvSpPr>
        <dsp:cNvPr id="0" name=""/>
        <dsp:cNvSpPr/>
      </dsp:nvSpPr>
      <dsp:spPr>
        <a:xfrm>
          <a:off x="839385" y="1001128"/>
          <a:ext cx="735787" cy="735787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Drug2</a:t>
          </a:r>
          <a:endParaRPr lang="en-US" sz="1400" kern="1200" dirty="0"/>
        </a:p>
      </dsp:txBody>
      <dsp:txXfrm>
        <a:off x="947139" y="1108882"/>
        <a:ext cx="520279" cy="520279"/>
      </dsp:txXfrm>
    </dsp:sp>
    <dsp:sp modelId="{2532DA5B-07A4-7140-9457-2731DD4F4FC6}">
      <dsp:nvSpPr>
        <dsp:cNvPr id="0" name=""/>
        <dsp:cNvSpPr/>
      </dsp:nvSpPr>
      <dsp:spPr>
        <a:xfrm rot="16200000">
          <a:off x="1096018" y="862441"/>
          <a:ext cx="22252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22522" y="27425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201716" y="884303"/>
        <a:ext cx="11126" cy="11126"/>
      </dsp:txXfrm>
    </dsp:sp>
    <dsp:sp modelId="{EAAC60B7-614D-FC4E-B581-8FAADE4C0DC3}">
      <dsp:nvSpPr>
        <dsp:cNvPr id="0" name=""/>
        <dsp:cNvSpPr/>
      </dsp:nvSpPr>
      <dsp:spPr>
        <a:xfrm>
          <a:off x="839385" y="42818"/>
          <a:ext cx="735787" cy="735787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DT</a:t>
          </a:r>
          <a:r>
            <a:rPr lang="en-US" sz="1900" kern="1200" baseline="30000" dirty="0" smtClean="0"/>
            <a:t>2</a:t>
          </a:r>
          <a:r>
            <a:rPr lang="en-US" sz="1900" kern="1200" baseline="-25000" dirty="0" smtClean="0"/>
            <a:t>1</a:t>
          </a:r>
          <a:endParaRPr lang="en-US" sz="1900" kern="1200" baseline="-25000" dirty="0"/>
        </a:p>
      </dsp:txBody>
      <dsp:txXfrm>
        <a:off x="947139" y="150572"/>
        <a:ext cx="520279" cy="520279"/>
      </dsp:txXfrm>
    </dsp:sp>
    <dsp:sp modelId="{D7F16D6D-CF67-1D4C-9A1D-BA406DC013CA}">
      <dsp:nvSpPr>
        <dsp:cNvPr id="0" name=""/>
        <dsp:cNvSpPr/>
      </dsp:nvSpPr>
      <dsp:spPr>
        <a:xfrm rot="1800000">
          <a:off x="1510978" y="1581173"/>
          <a:ext cx="22252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22522" y="27425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616676" y="1603036"/>
        <a:ext cx="11126" cy="11126"/>
      </dsp:txXfrm>
    </dsp:sp>
    <dsp:sp modelId="{46949A92-53E4-7E4A-829D-812A0CA5F76E}">
      <dsp:nvSpPr>
        <dsp:cNvPr id="0" name=""/>
        <dsp:cNvSpPr/>
      </dsp:nvSpPr>
      <dsp:spPr>
        <a:xfrm>
          <a:off x="1669306" y="1480283"/>
          <a:ext cx="735787" cy="735787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rgbClr val="4DCA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DT</a:t>
          </a:r>
          <a:r>
            <a:rPr lang="en-US" sz="1900" kern="1200" baseline="30000" dirty="0" smtClean="0"/>
            <a:t>2</a:t>
          </a:r>
          <a:r>
            <a:rPr lang="en-US" sz="1900" kern="1200" baseline="-25000" dirty="0" smtClean="0"/>
            <a:t>3</a:t>
          </a:r>
          <a:endParaRPr lang="en-US" sz="1900" kern="1200" baseline="-25000" dirty="0"/>
        </a:p>
      </dsp:txBody>
      <dsp:txXfrm>
        <a:off x="1777060" y="1588037"/>
        <a:ext cx="520279" cy="520279"/>
      </dsp:txXfrm>
    </dsp:sp>
    <dsp:sp modelId="{240F22E0-8194-B347-91EC-C48B37103432}">
      <dsp:nvSpPr>
        <dsp:cNvPr id="0" name=""/>
        <dsp:cNvSpPr/>
      </dsp:nvSpPr>
      <dsp:spPr>
        <a:xfrm rot="9000000">
          <a:off x="681057" y="1581173"/>
          <a:ext cx="222522" cy="54851"/>
        </a:xfrm>
        <a:custGeom>
          <a:avLst/>
          <a:gdLst/>
          <a:ahLst/>
          <a:cxnLst/>
          <a:rect l="0" t="0" r="0" b="0"/>
          <a:pathLst>
            <a:path>
              <a:moveTo>
                <a:pt x="0" y="27425"/>
              </a:moveTo>
              <a:lnTo>
                <a:pt x="222522" y="27425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786756" y="1603036"/>
        <a:ext cx="11126" cy="11126"/>
      </dsp:txXfrm>
    </dsp:sp>
    <dsp:sp modelId="{DFC8B993-250E-0241-95EF-C9593E980BA9}">
      <dsp:nvSpPr>
        <dsp:cNvPr id="0" name=""/>
        <dsp:cNvSpPr/>
      </dsp:nvSpPr>
      <dsp:spPr>
        <a:xfrm>
          <a:off x="9465" y="1480283"/>
          <a:ext cx="735787" cy="735787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rgbClr val="4DCA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DT</a:t>
          </a:r>
          <a:r>
            <a:rPr lang="en-US" sz="1900" kern="1200" baseline="30000" dirty="0" smtClean="0"/>
            <a:t>2</a:t>
          </a:r>
          <a:r>
            <a:rPr lang="en-US" sz="1900" kern="1200" baseline="-25000" dirty="0" smtClean="0"/>
            <a:t>2</a:t>
          </a:r>
          <a:endParaRPr lang="en-US" sz="1900" kern="1200" baseline="-25000" dirty="0"/>
        </a:p>
      </dsp:txBody>
      <dsp:txXfrm>
        <a:off x="117219" y="1588037"/>
        <a:ext cx="520279" cy="5202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5D858-7786-354F-86DA-ECD6A48116A4}">
      <dsp:nvSpPr>
        <dsp:cNvPr id="0" name=""/>
        <dsp:cNvSpPr/>
      </dsp:nvSpPr>
      <dsp:spPr>
        <a:xfrm>
          <a:off x="1188100" y="1013222"/>
          <a:ext cx="777693" cy="777693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Drug1</a:t>
          </a:r>
          <a:endParaRPr lang="en-US" sz="1500" kern="1200" dirty="0"/>
        </a:p>
      </dsp:txBody>
      <dsp:txXfrm>
        <a:off x="1301991" y="1127113"/>
        <a:ext cx="549911" cy="549911"/>
      </dsp:txXfrm>
    </dsp:sp>
    <dsp:sp modelId="{2532DA5B-07A4-7140-9457-2731DD4F4FC6}">
      <dsp:nvSpPr>
        <dsp:cNvPr id="0" name=""/>
        <dsp:cNvSpPr/>
      </dsp:nvSpPr>
      <dsp:spPr>
        <a:xfrm rot="16200000">
          <a:off x="1460005" y="874088"/>
          <a:ext cx="233882" cy="44384"/>
        </a:xfrm>
        <a:custGeom>
          <a:avLst/>
          <a:gdLst/>
          <a:ahLst/>
          <a:cxnLst/>
          <a:rect l="0" t="0" r="0" b="0"/>
          <a:pathLst>
            <a:path>
              <a:moveTo>
                <a:pt x="0" y="22192"/>
              </a:moveTo>
              <a:lnTo>
                <a:pt x="233882" y="22192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71099" y="890433"/>
        <a:ext cx="11694" cy="11694"/>
      </dsp:txXfrm>
    </dsp:sp>
    <dsp:sp modelId="{EAAC60B7-614D-FC4E-B581-8FAADE4C0DC3}">
      <dsp:nvSpPr>
        <dsp:cNvPr id="0" name=""/>
        <dsp:cNvSpPr/>
      </dsp:nvSpPr>
      <dsp:spPr>
        <a:xfrm>
          <a:off x="1188100" y="1645"/>
          <a:ext cx="777693" cy="7776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DT</a:t>
          </a:r>
          <a:r>
            <a:rPr lang="en-US" sz="2000" kern="1200" baseline="30000" dirty="0" smtClean="0"/>
            <a:t>1</a:t>
          </a:r>
          <a:r>
            <a:rPr lang="en-US" sz="2000" kern="1200" baseline="-25000" dirty="0" smtClean="0"/>
            <a:t>1</a:t>
          </a:r>
          <a:endParaRPr lang="en-US" sz="2000" kern="1200" dirty="0"/>
        </a:p>
      </dsp:txBody>
      <dsp:txXfrm>
        <a:off x="1301991" y="115536"/>
        <a:ext cx="549911" cy="549911"/>
      </dsp:txXfrm>
    </dsp:sp>
    <dsp:sp modelId="{D7F16D6D-CF67-1D4C-9A1D-BA406DC013CA}">
      <dsp:nvSpPr>
        <dsp:cNvPr id="0" name=""/>
        <dsp:cNvSpPr/>
      </dsp:nvSpPr>
      <dsp:spPr>
        <a:xfrm>
          <a:off x="1965793" y="1379876"/>
          <a:ext cx="233882" cy="44384"/>
        </a:xfrm>
        <a:custGeom>
          <a:avLst/>
          <a:gdLst/>
          <a:ahLst/>
          <a:cxnLst/>
          <a:rect l="0" t="0" r="0" b="0"/>
          <a:pathLst>
            <a:path>
              <a:moveTo>
                <a:pt x="0" y="22192"/>
              </a:moveTo>
              <a:lnTo>
                <a:pt x="233882" y="22192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6888" y="1396221"/>
        <a:ext cx="11694" cy="11694"/>
      </dsp:txXfrm>
    </dsp:sp>
    <dsp:sp modelId="{46949A92-53E4-7E4A-829D-812A0CA5F76E}">
      <dsp:nvSpPr>
        <dsp:cNvPr id="0" name=""/>
        <dsp:cNvSpPr/>
      </dsp:nvSpPr>
      <dsp:spPr>
        <a:xfrm>
          <a:off x="2199676" y="1013222"/>
          <a:ext cx="777693" cy="7776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DT</a:t>
          </a:r>
          <a:r>
            <a:rPr lang="en-US" sz="2000" kern="1200" baseline="30000" dirty="0" smtClean="0"/>
            <a:t>1</a:t>
          </a:r>
          <a:r>
            <a:rPr lang="en-US" sz="2000" kern="1200" baseline="-25000" dirty="0" smtClean="0"/>
            <a:t>2</a:t>
          </a:r>
          <a:endParaRPr lang="en-US" sz="2000" kern="1200" dirty="0"/>
        </a:p>
      </dsp:txBody>
      <dsp:txXfrm>
        <a:off x="2313567" y="1127113"/>
        <a:ext cx="549911" cy="549911"/>
      </dsp:txXfrm>
    </dsp:sp>
    <dsp:sp modelId="{240F22E0-8194-B347-91EC-C48B37103432}">
      <dsp:nvSpPr>
        <dsp:cNvPr id="0" name=""/>
        <dsp:cNvSpPr/>
      </dsp:nvSpPr>
      <dsp:spPr>
        <a:xfrm rot="5400000">
          <a:off x="1460005" y="1885664"/>
          <a:ext cx="233882" cy="44384"/>
        </a:xfrm>
        <a:custGeom>
          <a:avLst/>
          <a:gdLst/>
          <a:ahLst/>
          <a:cxnLst/>
          <a:rect l="0" t="0" r="0" b="0"/>
          <a:pathLst>
            <a:path>
              <a:moveTo>
                <a:pt x="0" y="22192"/>
              </a:moveTo>
              <a:lnTo>
                <a:pt x="233882" y="22192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71099" y="1902010"/>
        <a:ext cx="11694" cy="11694"/>
      </dsp:txXfrm>
    </dsp:sp>
    <dsp:sp modelId="{DFC8B993-250E-0241-95EF-C9593E980BA9}">
      <dsp:nvSpPr>
        <dsp:cNvPr id="0" name=""/>
        <dsp:cNvSpPr/>
      </dsp:nvSpPr>
      <dsp:spPr>
        <a:xfrm>
          <a:off x="1188100" y="2024798"/>
          <a:ext cx="777693" cy="7776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DT</a:t>
          </a:r>
          <a:r>
            <a:rPr lang="en-US" sz="2000" kern="1200" baseline="30000" dirty="0" smtClean="0"/>
            <a:t>1</a:t>
          </a:r>
          <a:r>
            <a:rPr lang="en-US" sz="2000" kern="1200" baseline="-25000" dirty="0" smtClean="0"/>
            <a:t>3</a:t>
          </a:r>
          <a:endParaRPr lang="en-US" sz="2000" kern="1200" dirty="0"/>
        </a:p>
      </dsp:txBody>
      <dsp:txXfrm>
        <a:off x="1301991" y="2138689"/>
        <a:ext cx="549911" cy="549911"/>
      </dsp:txXfrm>
    </dsp:sp>
    <dsp:sp modelId="{3CA4C78A-F7BB-5F4B-937B-909FED70B9E7}">
      <dsp:nvSpPr>
        <dsp:cNvPr id="0" name=""/>
        <dsp:cNvSpPr/>
      </dsp:nvSpPr>
      <dsp:spPr>
        <a:xfrm rot="10800000">
          <a:off x="954217" y="1379876"/>
          <a:ext cx="233882" cy="44384"/>
        </a:xfrm>
        <a:custGeom>
          <a:avLst/>
          <a:gdLst/>
          <a:ahLst/>
          <a:cxnLst/>
          <a:rect l="0" t="0" r="0" b="0"/>
          <a:pathLst>
            <a:path>
              <a:moveTo>
                <a:pt x="0" y="22192"/>
              </a:moveTo>
              <a:lnTo>
                <a:pt x="233882" y="22192"/>
              </a:lnTo>
            </a:path>
          </a:pathLst>
        </a:custGeom>
        <a:noFill/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065311" y="1396221"/>
        <a:ext cx="11694" cy="11694"/>
      </dsp:txXfrm>
    </dsp:sp>
    <dsp:sp modelId="{5EF3EF35-16F8-794D-B73D-C9BD6E1484B6}">
      <dsp:nvSpPr>
        <dsp:cNvPr id="0" name=""/>
        <dsp:cNvSpPr/>
      </dsp:nvSpPr>
      <dsp:spPr>
        <a:xfrm>
          <a:off x="176523" y="1013222"/>
          <a:ext cx="777693" cy="7776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6425" cap="flat" cmpd="sng" algn="ctr">
          <a:solidFill>
            <a:srgbClr val="4DCA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DT</a:t>
          </a:r>
          <a:r>
            <a:rPr lang="en-US" sz="2000" kern="1200" baseline="30000" dirty="0" smtClean="0"/>
            <a:t>1</a:t>
          </a:r>
          <a:r>
            <a:rPr lang="en-US" sz="2000" kern="1200" baseline="-25000" dirty="0" smtClean="0"/>
            <a:t>4</a:t>
          </a:r>
          <a:endParaRPr lang="en-US" sz="2000" kern="1200" dirty="0"/>
        </a:p>
      </dsp:txBody>
      <dsp:txXfrm>
        <a:off x="290414" y="1127113"/>
        <a:ext cx="549911" cy="5499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15B23-EBEE-7E47-9195-99F2C3077D5B}">
      <dsp:nvSpPr>
        <dsp:cNvPr id="0" name=""/>
        <dsp:cNvSpPr/>
      </dsp:nvSpPr>
      <dsp:spPr>
        <a:xfrm>
          <a:off x="31" y="34854"/>
          <a:ext cx="3013664" cy="57715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Functional Enrichment Analysis</a:t>
          </a:r>
          <a:endParaRPr lang="en-US" sz="1600" kern="1200" dirty="0"/>
        </a:p>
      </dsp:txBody>
      <dsp:txXfrm>
        <a:off x="31" y="34854"/>
        <a:ext cx="3013664" cy="577154"/>
      </dsp:txXfrm>
    </dsp:sp>
    <dsp:sp modelId="{2BC3F626-A2BC-804B-916A-44B73394BC37}">
      <dsp:nvSpPr>
        <dsp:cNvPr id="0" name=""/>
        <dsp:cNvSpPr/>
      </dsp:nvSpPr>
      <dsp:spPr>
        <a:xfrm>
          <a:off x="31" y="612008"/>
          <a:ext cx="3013664" cy="24156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GOrilla</a:t>
          </a:r>
          <a:r>
            <a:rPr lang="en-US" sz="1600" kern="1200" dirty="0" smtClean="0"/>
            <a:t> and REVIGO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GO</a:t>
          </a:r>
          <a:r>
            <a:rPr lang="en-US" sz="1600" i="1" kern="1200" dirty="0" smtClean="0"/>
            <a:t> biological process terms</a:t>
          </a:r>
          <a:endParaRPr lang="en-US" sz="1600" i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i="0" kern="1200" dirty="0" smtClean="0"/>
            <a:t>Metabolic-related</a:t>
          </a:r>
          <a:endParaRPr lang="en-US" sz="1600" i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Cell surface receptor signaling pathways (MAPK cascade)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Immune response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Apoptosis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Long-term memory</a:t>
          </a:r>
          <a:endParaRPr lang="en-US" sz="1600" kern="1200" dirty="0"/>
        </a:p>
      </dsp:txBody>
      <dsp:txXfrm>
        <a:off x="31" y="612008"/>
        <a:ext cx="3013664" cy="2415600"/>
      </dsp:txXfrm>
    </dsp:sp>
    <dsp:sp modelId="{F6ADB325-B7C6-6942-8A98-5DA4945843B3}">
      <dsp:nvSpPr>
        <dsp:cNvPr id="0" name=""/>
        <dsp:cNvSpPr/>
      </dsp:nvSpPr>
      <dsp:spPr>
        <a:xfrm>
          <a:off x="3435608" y="34854"/>
          <a:ext cx="3013664" cy="577154"/>
        </a:xfrm>
        <a:prstGeom prst="rect">
          <a:avLst/>
        </a:prstGeom>
        <a:gradFill rotWithShape="0">
          <a:gsLst>
            <a:gs pos="0">
              <a:schemeClr val="accent3">
                <a:hueOff val="17595344"/>
                <a:satOff val="-40088"/>
                <a:lumOff val="16080"/>
                <a:alphaOff val="0"/>
                <a:shade val="70000"/>
                <a:satMod val="150000"/>
              </a:schemeClr>
            </a:gs>
            <a:gs pos="34000">
              <a:schemeClr val="accent3">
                <a:hueOff val="17595344"/>
                <a:satOff val="-40088"/>
                <a:lumOff val="16080"/>
                <a:alphaOff val="0"/>
                <a:shade val="70000"/>
                <a:satMod val="140000"/>
              </a:schemeClr>
            </a:gs>
            <a:gs pos="70000">
              <a:schemeClr val="accent3">
                <a:hueOff val="17595344"/>
                <a:satOff val="-40088"/>
                <a:lumOff val="1608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17595344"/>
                <a:satOff val="-40088"/>
                <a:lumOff val="1608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17595344"/>
              <a:satOff val="-40088"/>
              <a:lumOff val="1608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Pathway analysis</a:t>
          </a:r>
          <a:endParaRPr lang="en-US" sz="1600" kern="1200" dirty="0"/>
        </a:p>
      </dsp:txBody>
      <dsp:txXfrm>
        <a:off x="3435608" y="34854"/>
        <a:ext cx="3013664" cy="577154"/>
      </dsp:txXfrm>
    </dsp:sp>
    <dsp:sp modelId="{B26FB748-DB96-764D-82F8-FD5109ED8D99}">
      <dsp:nvSpPr>
        <dsp:cNvPr id="0" name=""/>
        <dsp:cNvSpPr/>
      </dsp:nvSpPr>
      <dsp:spPr>
        <a:xfrm>
          <a:off x="3435608" y="612008"/>
          <a:ext cx="3013664" cy="2415600"/>
        </a:xfrm>
        <a:prstGeom prst="rect">
          <a:avLst/>
        </a:prstGeom>
        <a:solidFill>
          <a:schemeClr val="accent3">
            <a:tint val="40000"/>
            <a:alpha val="90000"/>
            <a:hueOff val="18197036"/>
            <a:satOff val="-35078"/>
            <a:lumOff val="1381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8197036"/>
              <a:satOff val="-35078"/>
              <a:lumOff val="13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DAVID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Similar results as GO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Alzheimer disease-amyloid </a:t>
          </a:r>
          <a:r>
            <a:rPr lang="en-US" sz="1600" kern="1200" dirty="0" err="1" smtClean="0"/>
            <a:t>secretase</a:t>
          </a:r>
          <a:r>
            <a:rPr lang="en-US" sz="1600" kern="1200" dirty="0" smtClean="0"/>
            <a:t> pathway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Type 2 Diabetes</a:t>
          </a:r>
          <a:endParaRPr lang="en-US" sz="1600" kern="1200" dirty="0"/>
        </a:p>
      </dsp:txBody>
      <dsp:txXfrm>
        <a:off x="3435608" y="612008"/>
        <a:ext cx="3013664" cy="24156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90F0E-FE1B-C648-93B1-12ED0EC8D3A7}">
      <dsp:nvSpPr>
        <dsp:cNvPr id="0" name=""/>
        <dsp:cNvSpPr/>
      </dsp:nvSpPr>
      <dsp:spPr>
        <a:xfrm>
          <a:off x="107708" y="1806242"/>
          <a:ext cx="1612550" cy="531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Connector Genes</a:t>
          </a:r>
          <a:endParaRPr lang="en-US" sz="1700" kern="1200" dirty="0"/>
        </a:p>
      </dsp:txBody>
      <dsp:txXfrm>
        <a:off x="107708" y="1806242"/>
        <a:ext cx="1612550" cy="531408"/>
      </dsp:txXfrm>
    </dsp:sp>
    <dsp:sp modelId="{8FD725B2-C0D5-8248-8EC9-56BAD2F32260}">
      <dsp:nvSpPr>
        <dsp:cNvPr id="0" name=""/>
        <dsp:cNvSpPr/>
      </dsp:nvSpPr>
      <dsp:spPr>
        <a:xfrm>
          <a:off x="105875" y="1644621"/>
          <a:ext cx="128271" cy="1282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D98FFA-F1F2-C24D-A190-4BAA044D1B50}">
      <dsp:nvSpPr>
        <dsp:cNvPr id="0" name=""/>
        <dsp:cNvSpPr/>
      </dsp:nvSpPr>
      <dsp:spPr>
        <a:xfrm>
          <a:off x="195665" y="1465042"/>
          <a:ext cx="128271" cy="12827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4566CC-AC96-CD47-A0DF-532A675982A5}">
      <dsp:nvSpPr>
        <dsp:cNvPr id="0" name=""/>
        <dsp:cNvSpPr/>
      </dsp:nvSpPr>
      <dsp:spPr>
        <a:xfrm>
          <a:off x="411160" y="1500957"/>
          <a:ext cx="201568" cy="2015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EFAA81-C7CF-3642-B450-57EACC8269AB}">
      <dsp:nvSpPr>
        <dsp:cNvPr id="0" name=""/>
        <dsp:cNvSpPr/>
      </dsp:nvSpPr>
      <dsp:spPr>
        <a:xfrm>
          <a:off x="590740" y="1303420"/>
          <a:ext cx="128271" cy="12827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9BE4EA-579C-644D-A223-EBB36F77A7C2}">
      <dsp:nvSpPr>
        <dsp:cNvPr id="0" name=""/>
        <dsp:cNvSpPr/>
      </dsp:nvSpPr>
      <dsp:spPr>
        <a:xfrm>
          <a:off x="824193" y="1231588"/>
          <a:ext cx="128271" cy="12827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206760-2658-3245-B664-DED763537237}">
      <dsp:nvSpPr>
        <dsp:cNvPr id="0" name=""/>
        <dsp:cNvSpPr/>
      </dsp:nvSpPr>
      <dsp:spPr>
        <a:xfrm>
          <a:off x="1111520" y="1357294"/>
          <a:ext cx="128271" cy="1282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2E0913-725B-7748-B7AD-357DC00C2E85}">
      <dsp:nvSpPr>
        <dsp:cNvPr id="0" name=""/>
        <dsp:cNvSpPr/>
      </dsp:nvSpPr>
      <dsp:spPr>
        <a:xfrm>
          <a:off x="1291099" y="1447084"/>
          <a:ext cx="201568" cy="2015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0C5876-4925-F94A-B8FD-7DCE37B9346F}">
      <dsp:nvSpPr>
        <dsp:cNvPr id="0" name=""/>
        <dsp:cNvSpPr/>
      </dsp:nvSpPr>
      <dsp:spPr>
        <a:xfrm>
          <a:off x="1542511" y="1644621"/>
          <a:ext cx="128271" cy="12827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16C966-FF9D-3D40-925B-973FF2625434}">
      <dsp:nvSpPr>
        <dsp:cNvPr id="0" name=""/>
        <dsp:cNvSpPr/>
      </dsp:nvSpPr>
      <dsp:spPr>
        <a:xfrm>
          <a:off x="1650258" y="1842158"/>
          <a:ext cx="128271" cy="12827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5563F8-5FEB-ED43-8B4C-7B34268ADAB1}">
      <dsp:nvSpPr>
        <dsp:cNvPr id="0" name=""/>
        <dsp:cNvSpPr/>
      </dsp:nvSpPr>
      <dsp:spPr>
        <a:xfrm>
          <a:off x="716445" y="1465042"/>
          <a:ext cx="329839" cy="32983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7480F5-1A4E-1745-93AD-35FB3BA1A353}">
      <dsp:nvSpPr>
        <dsp:cNvPr id="0" name=""/>
        <dsp:cNvSpPr/>
      </dsp:nvSpPr>
      <dsp:spPr>
        <a:xfrm>
          <a:off x="16085" y="2147443"/>
          <a:ext cx="128271" cy="1282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FCE467-14B5-0F48-8012-B5990C63FB26}">
      <dsp:nvSpPr>
        <dsp:cNvPr id="0" name=""/>
        <dsp:cNvSpPr/>
      </dsp:nvSpPr>
      <dsp:spPr>
        <a:xfrm>
          <a:off x="123833" y="2309065"/>
          <a:ext cx="201568" cy="2015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0E0A97-9190-224A-95A2-FBA25064751C}">
      <dsp:nvSpPr>
        <dsp:cNvPr id="0" name=""/>
        <dsp:cNvSpPr/>
      </dsp:nvSpPr>
      <dsp:spPr>
        <a:xfrm>
          <a:off x="393202" y="2452728"/>
          <a:ext cx="293190" cy="29319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F7556E-E99F-BF48-985A-48F2DA9C594B}">
      <dsp:nvSpPr>
        <dsp:cNvPr id="0" name=""/>
        <dsp:cNvSpPr/>
      </dsp:nvSpPr>
      <dsp:spPr>
        <a:xfrm>
          <a:off x="770319" y="2686182"/>
          <a:ext cx="128271" cy="12827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987FF2-A333-BE42-B9FD-F5F8F5D9A184}">
      <dsp:nvSpPr>
        <dsp:cNvPr id="0" name=""/>
        <dsp:cNvSpPr/>
      </dsp:nvSpPr>
      <dsp:spPr>
        <a:xfrm>
          <a:off x="842151" y="2452728"/>
          <a:ext cx="201568" cy="2015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F37715-263A-F34B-97D3-733832FAA93B}">
      <dsp:nvSpPr>
        <dsp:cNvPr id="0" name=""/>
        <dsp:cNvSpPr/>
      </dsp:nvSpPr>
      <dsp:spPr>
        <a:xfrm>
          <a:off x="1021730" y="2704140"/>
          <a:ext cx="128271" cy="1282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57969-9047-2444-A8C3-858DF1B5E121}">
      <dsp:nvSpPr>
        <dsp:cNvPr id="0" name=""/>
        <dsp:cNvSpPr/>
      </dsp:nvSpPr>
      <dsp:spPr>
        <a:xfrm>
          <a:off x="1183352" y="2416813"/>
          <a:ext cx="293190" cy="29319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92AA4A-9DD1-F941-90B9-19507C7F2752}">
      <dsp:nvSpPr>
        <dsp:cNvPr id="0" name=""/>
        <dsp:cNvSpPr/>
      </dsp:nvSpPr>
      <dsp:spPr>
        <a:xfrm>
          <a:off x="1578427" y="2344981"/>
          <a:ext cx="201568" cy="2015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88358E-385E-EF4D-B9B8-87953BC979DB}">
      <dsp:nvSpPr>
        <dsp:cNvPr id="0" name=""/>
        <dsp:cNvSpPr/>
      </dsp:nvSpPr>
      <dsp:spPr>
        <a:xfrm>
          <a:off x="1779995" y="1500659"/>
          <a:ext cx="591978" cy="113015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B46858-8779-7B47-BD5D-2A7697CD5F36}">
      <dsp:nvSpPr>
        <dsp:cNvPr id="0" name=""/>
        <dsp:cNvSpPr/>
      </dsp:nvSpPr>
      <dsp:spPr>
        <a:xfrm>
          <a:off x="2371974" y="1501208"/>
          <a:ext cx="1614487" cy="1130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Apply MRAM induced rules</a:t>
          </a:r>
          <a:endParaRPr lang="en-US" sz="1700" kern="1200" dirty="0"/>
        </a:p>
      </dsp:txBody>
      <dsp:txXfrm>
        <a:off x="2371974" y="1501208"/>
        <a:ext cx="1614487" cy="1130141"/>
      </dsp:txXfrm>
    </dsp:sp>
    <dsp:sp modelId="{6A98761A-296C-D14E-991D-8FF453B0781D}">
      <dsp:nvSpPr>
        <dsp:cNvPr id="0" name=""/>
        <dsp:cNvSpPr/>
      </dsp:nvSpPr>
      <dsp:spPr>
        <a:xfrm>
          <a:off x="3986462" y="1500659"/>
          <a:ext cx="591978" cy="113015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F408F9-E5C6-C149-93EF-FB4D2CDFB4A1}">
      <dsp:nvSpPr>
        <dsp:cNvPr id="0" name=""/>
        <dsp:cNvSpPr/>
      </dsp:nvSpPr>
      <dsp:spPr>
        <a:xfrm>
          <a:off x="4643020" y="1407261"/>
          <a:ext cx="1372314" cy="137231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New putative Drug Targets</a:t>
          </a:r>
          <a:endParaRPr lang="en-US" sz="1700" kern="1200" dirty="0"/>
        </a:p>
      </dsp:txBody>
      <dsp:txXfrm>
        <a:off x="4843991" y="1608232"/>
        <a:ext cx="970372" cy="9703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4269E-DB0F-D743-9C51-644DF5B60B53}">
      <dsp:nvSpPr>
        <dsp:cNvPr id="0" name=""/>
        <dsp:cNvSpPr/>
      </dsp:nvSpPr>
      <dsp:spPr>
        <a:xfrm>
          <a:off x="2643466" y="94668"/>
          <a:ext cx="938034" cy="97666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Connector Gene</a:t>
          </a:r>
          <a:endParaRPr lang="en-US" sz="1300" kern="1200" dirty="0"/>
        </a:p>
      </dsp:txBody>
      <dsp:txXfrm>
        <a:off x="2689257" y="140459"/>
        <a:ext cx="846452" cy="885081"/>
      </dsp:txXfrm>
    </dsp:sp>
    <dsp:sp modelId="{A0182531-1658-A14A-99DF-D772A8E5F17D}">
      <dsp:nvSpPr>
        <dsp:cNvPr id="0" name=""/>
        <dsp:cNvSpPr/>
      </dsp:nvSpPr>
      <dsp:spPr>
        <a:xfrm rot="1529485">
          <a:off x="3539035" y="994360"/>
          <a:ext cx="8724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2431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1C7270-E7D2-DD4B-A23F-CF6E44F6E8E7}">
      <dsp:nvSpPr>
        <dsp:cNvPr id="0" name=""/>
        <dsp:cNvSpPr/>
      </dsp:nvSpPr>
      <dsp:spPr>
        <a:xfrm>
          <a:off x="4369001" y="1031659"/>
          <a:ext cx="1120016" cy="83489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New putative Drug Target (from learnt rules)</a:t>
          </a:r>
          <a:endParaRPr lang="en-US" sz="1200" kern="1200" dirty="0"/>
        </a:p>
      </dsp:txBody>
      <dsp:txXfrm>
        <a:off x="4409757" y="1072415"/>
        <a:ext cx="1038504" cy="753379"/>
      </dsp:txXfrm>
    </dsp:sp>
    <dsp:sp modelId="{0B8F6CB8-E2CB-6745-A511-CBC26A1B8992}">
      <dsp:nvSpPr>
        <dsp:cNvPr id="0" name=""/>
        <dsp:cNvSpPr/>
      </dsp:nvSpPr>
      <dsp:spPr>
        <a:xfrm rot="9077210">
          <a:off x="1863954" y="1039434"/>
          <a:ext cx="8305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0577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7FF5E-8373-4946-9758-F2D97A0377EC}">
      <dsp:nvSpPr>
        <dsp:cNvPr id="0" name=""/>
        <dsp:cNvSpPr/>
      </dsp:nvSpPr>
      <dsp:spPr>
        <a:xfrm>
          <a:off x="896974" y="1087496"/>
          <a:ext cx="1018045" cy="86057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Dementia disease gene (OMIM)</a:t>
          </a:r>
          <a:endParaRPr lang="en-US" sz="1200" kern="1200" dirty="0"/>
        </a:p>
      </dsp:txBody>
      <dsp:txXfrm>
        <a:off x="938984" y="1129506"/>
        <a:ext cx="934025" cy="776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F60F9-EA77-D14D-A8B2-C1018A7DDF87}" type="datetimeFigureOut">
              <a:rPr lang="en-US" smtClean="0"/>
              <a:t>15-11-26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88875-0538-6F42-909A-C3FD0048C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05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E855-4043-0148-A510-66264BA81108}" type="datetimeFigureOut">
              <a:rPr lang="en-US" smtClean="0"/>
              <a:t>15-11-26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A1706-BF7F-054A-B77B-25AD8C3F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49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Oct 22, 2015. </a:t>
            </a:r>
            <a:r>
              <a:rPr lang="en-US" dirty="0" err="1" smtClean="0"/>
              <a:t>Parkinsons</a:t>
            </a:r>
            <a:r>
              <a:rPr lang="en-US" dirty="0" smtClean="0"/>
              <a:t> disease treated</a:t>
            </a:r>
            <a:r>
              <a:rPr lang="en-US" baseline="0" dirty="0" smtClean="0"/>
              <a:t> by drug delivery through nose in mice models. The mucosa membrane is 1000 times more permeable than the blood-brain barrier.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A1706-BF7F-054A-B77B-25AD8C3FE8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6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Oct 22, 2015. </a:t>
            </a:r>
            <a:r>
              <a:rPr lang="en-US" dirty="0" err="1" smtClean="0"/>
              <a:t>Parkinsons</a:t>
            </a:r>
            <a:r>
              <a:rPr lang="en-US" dirty="0" smtClean="0"/>
              <a:t> disease treated</a:t>
            </a:r>
            <a:r>
              <a:rPr lang="en-US" baseline="0" dirty="0" smtClean="0"/>
              <a:t> by drug delivery through nose in mice models. The mucosa membrane is 1000 times more permeable than the blood-</a:t>
            </a:r>
            <a:r>
              <a:rPr lang="en-US" baseline="0" smtClean="0"/>
              <a:t>brain barrier.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A1706-BF7F-054A-B77B-25AD8C3FE8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6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Pathway</a:t>
            </a:r>
            <a:r>
              <a:rPr lang="en-US" baseline="0" dirty="0" smtClean="0"/>
              <a:t> Commons merges information from </a:t>
            </a:r>
            <a:r>
              <a:rPr lang="en-US" baseline="0" dirty="0" err="1" smtClean="0"/>
              <a:t>Reactome</a:t>
            </a:r>
            <a:r>
              <a:rPr lang="en-US" baseline="0" dirty="0" smtClean="0"/>
              <a:t>, KEGG, PANTHER, </a:t>
            </a:r>
            <a:r>
              <a:rPr lang="en-US" baseline="0" dirty="0" err="1" smtClean="0"/>
              <a:t>GeneGO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A1706-BF7F-054A-B77B-25AD8C3FE8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58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Biologically central = involved in aging,</a:t>
            </a:r>
            <a:r>
              <a:rPr lang="en-US" baseline="0" dirty="0" smtClean="0"/>
              <a:t> cancer, infectious diseases caused by bacterial/</a:t>
            </a:r>
            <a:r>
              <a:rPr lang="en-US" baseline="0" smtClean="0"/>
              <a:t>viral pathogens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A1706-BF7F-054A-B77B-25AD8C3FE8E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1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4D19-3C9B-0D4B-AEB1-921BCC8A81E5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E145-EED4-364F-9238-F77C6C629831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AA96-EAF7-E348-A881-80BF2D02A281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06A9-CA5B-4543-9DC7-114CE743FAC7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BD82-74DC-4E4A-9061-B6823FDEEE19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A6DD2-E0C5-F34B-9543-0761E0E5C969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E803-6B00-CC4E-AC1D-774E6EBD79EC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DC5E-E445-FE4B-B591-DEB911D2CE50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FB02-B6B2-424A-BCE5-67FE8500F26E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C84-5E71-6D4A-BD85-491BD9C7EFD7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</a:t>
            </a:r>
            <a:r>
              <a:rPr lang="en-US" dirty="0" err="1" smtClean="0"/>
              <a:t>esit</a:t>
            </a:r>
            <a:r>
              <a:rPr lang="en-US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8244424-E698-C24C-B8AA-ACDA6BF1AABD}" type="datetime2">
              <a:rPr lang="en-CA" smtClean="0"/>
              <a:t>Thursday, November 26,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inicaltrials.gov" TargetMode="Externa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8.png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/>
          <a:lstStyle/>
          <a:p>
            <a:r>
              <a:rPr lang="en-US" sz="4200" cap="none" dirty="0" smtClean="0"/>
              <a:t>Novel drug target identification for the treatment of dementia using multi-relational association mining</a:t>
            </a:r>
            <a:endParaRPr lang="en-US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829422"/>
            <a:ext cx="7497483" cy="1028578"/>
          </a:xfrm>
        </p:spPr>
        <p:txBody>
          <a:bodyPr>
            <a:normAutofit/>
          </a:bodyPr>
          <a:lstStyle/>
          <a:p>
            <a:r>
              <a:rPr lang="en-US" dirty="0" smtClean="0"/>
              <a:t>Critical paper review by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Jasleen Grewal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3422386"/>
            <a:ext cx="8038044" cy="6506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 smtClean="0">
                <a:solidFill>
                  <a:schemeClr val="bg1">
                    <a:lumMod val="65000"/>
                  </a:schemeClr>
                </a:solidFill>
              </a:rPr>
              <a:t>Nguyen et al, 2015 Nature </a:t>
            </a:r>
            <a:r>
              <a:rPr lang="en-US" sz="3200" cap="none" dirty="0" err="1" smtClean="0">
                <a:solidFill>
                  <a:schemeClr val="bg1">
                    <a:lumMod val="65000"/>
                  </a:schemeClr>
                </a:solidFill>
              </a:rPr>
              <a:t>Sci</a:t>
            </a:r>
            <a:r>
              <a:rPr lang="en-US" sz="3200" cap="none" dirty="0" smtClean="0">
                <a:solidFill>
                  <a:schemeClr val="bg1">
                    <a:lumMod val="65000"/>
                  </a:schemeClr>
                </a:solidFill>
              </a:rPr>
              <a:t> Rep. </a:t>
            </a:r>
            <a:r>
              <a:rPr lang="en-US" sz="3200" b="1" cap="none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sz="3200" cap="none" dirty="0" smtClean="0">
                <a:solidFill>
                  <a:schemeClr val="bg1">
                    <a:lumMod val="65000"/>
                  </a:schemeClr>
                </a:solidFill>
              </a:rPr>
              <a:t>:11104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6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the network –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89775"/>
          </a:xfrm>
        </p:spPr>
        <p:txBody>
          <a:bodyPr>
            <a:normAutofit/>
          </a:bodyPr>
          <a:lstStyle/>
          <a:p>
            <a:r>
              <a:rPr lang="en-US" dirty="0" smtClean="0"/>
              <a:t>Add functional data – multi relational database</a:t>
            </a:r>
          </a:p>
          <a:p>
            <a:r>
              <a:rPr lang="en-US" dirty="0" smtClean="0"/>
              <a:t>Many to many, one to many relationships (SQL)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588003" y="2494201"/>
            <a:ext cx="536060" cy="536060"/>
            <a:chOff x="839385" y="42818"/>
            <a:chExt cx="735787" cy="735787"/>
          </a:xfrm>
        </p:grpSpPr>
        <p:sp>
          <p:nvSpPr>
            <p:cNvPr id="63" name="Oval 62"/>
            <p:cNvSpPr/>
            <p:nvPr/>
          </p:nvSpPr>
          <p:spPr>
            <a:xfrm>
              <a:off x="839385" y="42818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Oval 4"/>
            <p:cNvSpPr/>
            <p:nvPr/>
          </p:nvSpPr>
          <p:spPr>
            <a:xfrm>
              <a:off x="947139" y="150572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2</a:t>
              </a:r>
              <a:r>
                <a:rPr lang="en-US" sz="1200" kern="1200" baseline="-25000" dirty="0" smtClean="0"/>
                <a:t>1</a:t>
              </a:r>
              <a:endParaRPr lang="en-US" sz="1200" kern="1200" baseline="-250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88003" y="3142890"/>
            <a:ext cx="536060" cy="536060"/>
            <a:chOff x="9465" y="1480283"/>
            <a:chExt cx="735787" cy="735787"/>
          </a:xfrm>
        </p:grpSpPr>
        <p:sp>
          <p:nvSpPr>
            <p:cNvPr id="68" name="Oval 67"/>
            <p:cNvSpPr/>
            <p:nvPr/>
          </p:nvSpPr>
          <p:spPr>
            <a:xfrm>
              <a:off x="9465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4DCAA7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838776"/>
                <a:satOff val="-7923"/>
                <a:lumOff val="-823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Oval 4"/>
            <p:cNvSpPr/>
            <p:nvPr/>
          </p:nvSpPr>
          <p:spPr>
            <a:xfrm>
              <a:off x="117219" y="1588037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2</a:t>
              </a:r>
              <a:r>
                <a:rPr lang="en-US" sz="1200" kern="1200" baseline="-25000" dirty="0" smtClean="0"/>
                <a:t>2</a:t>
              </a:r>
              <a:endParaRPr lang="en-US" sz="1200" kern="1200" baseline="-250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588003" y="3783318"/>
            <a:ext cx="536060" cy="536060"/>
            <a:chOff x="1669306" y="1480283"/>
            <a:chExt cx="735787" cy="735787"/>
          </a:xfrm>
        </p:grpSpPr>
        <p:sp>
          <p:nvSpPr>
            <p:cNvPr id="71" name="Oval 70"/>
            <p:cNvSpPr/>
            <p:nvPr/>
          </p:nvSpPr>
          <p:spPr>
            <a:xfrm>
              <a:off x="1669306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419388"/>
                <a:satOff val="-3962"/>
                <a:lumOff val="-41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2" name="Oval 4"/>
            <p:cNvSpPr/>
            <p:nvPr/>
          </p:nvSpPr>
          <p:spPr>
            <a:xfrm>
              <a:off x="1777060" y="1588037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2</a:t>
              </a:r>
              <a:r>
                <a:rPr lang="en-US" sz="1200" kern="1200" baseline="-25000" dirty="0" smtClean="0"/>
                <a:t>3</a:t>
              </a:r>
              <a:endParaRPr lang="en-US" sz="1200" kern="1200" baseline="-250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588003" y="5748208"/>
            <a:ext cx="536060" cy="536060"/>
            <a:chOff x="1669306" y="1480283"/>
            <a:chExt cx="735787" cy="735787"/>
          </a:xfrm>
        </p:grpSpPr>
        <p:sp>
          <p:nvSpPr>
            <p:cNvPr id="74" name="Oval 73"/>
            <p:cNvSpPr/>
            <p:nvPr/>
          </p:nvSpPr>
          <p:spPr>
            <a:xfrm>
              <a:off x="1669306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419388"/>
                <a:satOff val="-3962"/>
                <a:lumOff val="-41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Oval 4"/>
            <p:cNvSpPr/>
            <p:nvPr/>
          </p:nvSpPr>
          <p:spPr>
            <a:xfrm>
              <a:off x="1777060" y="1588037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1</a:t>
              </a:r>
              <a:r>
                <a:rPr lang="en-US" sz="1200" kern="1200" baseline="-25000" dirty="0" smtClean="0"/>
                <a:t>3</a:t>
              </a:r>
              <a:endParaRPr lang="en-US" sz="1200" kern="1200" baseline="-25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588003" y="4461028"/>
            <a:ext cx="536060" cy="536060"/>
            <a:chOff x="839385" y="42818"/>
            <a:chExt cx="735787" cy="735787"/>
          </a:xfrm>
        </p:grpSpPr>
        <p:sp>
          <p:nvSpPr>
            <p:cNvPr id="79" name="Oval 78"/>
            <p:cNvSpPr/>
            <p:nvPr/>
          </p:nvSpPr>
          <p:spPr>
            <a:xfrm>
              <a:off x="839385" y="42818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Oval 4"/>
            <p:cNvSpPr/>
            <p:nvPr/>
          </p:nvSpPr>
          <p:spPr>
            <a:xfrm>
              <a:off x="947139" y="150572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1</a:t>
              </a:r>
              <a:r>
                <a:rPr lang="en-US" sz="1200" kern="1200" baseline="-25000" dirty="0" smtClean="0"/>
                <a:t>1</a:t>
              </a:r>
              <a:endParaRPr lang="en-US" sz="1200" kern="1200" baseline="-250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588003" y="5109717"/>
            <a:ext cx="536060" cy="536060"/>
            <a:chOff x="9465" y="1480283"/>
            <a:chExt cx="735787" cy="735787"/>
          </a:xfrm>
        </p:grpSpPr>
        <p:sp>
          <p:nvSpPr>
            <p:cNvPr id="84" name="Oval 83"/>
            <p:cNvSpPr/>
            <p:nvPr/>
          </p:nvSpPr>
          <p:spPr>
            <a:xfrm>
              <a:off x="9465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838776"/>
                <a:satOff val="-7923"/>
                <a:lumOff val="-823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5" name="Oval 4"/>
            <p:cNvSpPr/>
            <p:nvPr/>
          </p:nvSpPr>
          <p:spPr>
            <a:xfrm>
              <a:off x="117219" y="1588037"/>
              <a:ext cx="520279" cy="520279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1</a:t>
              </a:r>
              <a:r>
                <a:rPr lang="en-US" sz="1200" kern="1200" baseline="-25000" dirty="0" smtClean="0"/>
                <a:t>2</a:t>
              </a:r>
              <a:endParaRPr lang="en-US" sz="1200" kern="1200" baseline="-25000" dirty="0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2436106" y="2526192"/>
            <a:ext cx="1389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B55475"/>
                </a:solidFill>
              </a:rPr>
              <a:t>Degree Centrality Index</a:t>
            </a:r>
            <a:endParaRPr lang="en-US" sz="1200" b="1" dirty="0">
              <a:solidFill>
                <a:srgbClr val="B5547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913145" y="3895073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913145" y="476656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0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913145" y="307278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25" y="3388448"/>
            <a:ext cx="6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RP1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5925" y="3966717"/>
            <a:ext cx="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RP 2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5925" y="4566783"/>
            <a:ext cx="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RP 3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0" y="5169190"/>
            <a:ext cx="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RP 4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1" name="Straight Connector 100"/>
          <p:cNvCxnSpPr>
            <a:stCxn id="63" idx="2"/>
            <a:endCxn id="98" idx="3"/>
          </p:cNvCxnSpPr>
          <p:nvPr/>
        </p:nvCxnSpPr>
        <p:spPr>
          <a:xfrm flipH="1">
            <a:off x="729594" y="2762231"/>
            <a:ext cx="858409" cy="1389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79" idx="2"/>
            <a:endCxn id="98" idx="3"/>
          </p:cNvCxnSpPr>
          <p:nvPr/>
        </p:nvCxnSpPr>
        <p:spPr>
          <a:xfrm flipH="1" flipV="1">
            <a:off x="729594" y="4151383"/>
            <a:ext cx="858409" cy="577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71" idx="2"/>
            <a:endCxn id="6" idx="3"/>
          </p:cNvCxnSpPr>
          <p:nvPr/>
        </p:nvCxnSpPr>
        <p:spPr>
          <a:xfrm flipH="1" flipV="1">
            <a:off x="669632" y="3573114"/>
            <a:ext cx="918371" cy="478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4" idx="2"/>
            <a:endCxn id="100" idx="3"/>
          </p:cNvCxnSpPr>
          <p:nvPr/>
        </p:nvCxnSpPr>
        <p:spPr>
          <a:xfrm flipH="1" flipV="1">
            <a:off x="693669" y="5353856"/>
            <a:ext cx="894334" cy="66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63" idx="2"/>
            <a:endCxn id="98" idx="3"/>
          </p:cNvCxnSpPr>
          <p:nvPr/>
        </p:nvCxnSpPr>
        <p:spPr>
          <a:xfrm flipH="1">
            <a:off x="729594" y="2762231"/>
            <a:ext cx="858409" cy="1389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71" idx="2"/>
            <a:endCxn id="99" idx="3"/>
          </p:cNvCxnSpPr>
          <p:nvPr/>
        </p:nvCxnSpPr>
        <p:spPr>
          <a:xfrm flipH="1">
            <a:off x="729594" y="4051348"/>
            <a:ext cx="858409" cy="700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79" idx="2"/>
            <a:endCxn id="99" idx="3"/>
          </p:cNvCxnSpPr>
          <p:nvPr/>
        </p:nvCxnSpPr>
        <p:spPr>
          <a:xfrm flipH="1">
            <a:off x="729594" y="4729058"/>
            <a:ext cx="858409" cy="22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68" idx="2"/>
            <a:endCxn id="99" idx="3"/>
          </p:cNvCxnSpPr>
          <p:nvPr/>
        </p:nvCxnSpPr>
        <p:spPr>
          <a:xfrm flipH="1">
            <a:off x="729594" y="3410920"/>
            <a:ext cx="858409" cy="1340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4" idx="2"/>
            <a:endCxn id="100" idx="3"/>
          </p:cNvCxnSpPr>
          <p:nvPr/>
        </p:nvCxnSpPr>
        <p:spPr>
          <a:xfrm flipH="1" flipV="1">
            <a:off x="693669" y="5353856"/>
            <a:ext cx="894334" cy="23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4" idx="2"/>
            <a:endCxn id="6" idx="3"/>
          </p:cNvCxnSpPr>
          <p:nvPr/>
        </p:nvCxnSpPr>
        <p:spPr>
          <a:xfrm flipH="1" flipV="1">
            <a:off x="669632" y="3573114"/>
            <a:ext cx="918371" cy="1804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97" idx="1"/>
            <a:endCxn id="63" idx="6"/>
          </p:cNvCxnSpPr>
          <p:nvPr/>
        </p:nvCxnSpPr>
        <p:spPr>
          <a:xfrm flipH="1" flipV="1">
            <a:off x="2124063" y="2762231"/>
            <a:ext cx="789082" cy="4952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95" idx="1"/>
            <a:endCxn id="68" idx="6"/>
          </p:cNvCxnSpPr>
          <p:nvPr/>
        </p:nvCxnSpPr>
        <p:spPr>
          <a:xfrm flipH="1" flipV="1">
            <a:off x="2124063" y="3410920"/>
            <a:ext cx="789082" cy="6688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97" idx="1"/>
            <a:endCxn id="84" idx="6"/>
          </p:cNvCxnSpPr>
          <p:nvPr/>
        </p:nvCxnSpPr>
        <p:spPr>
          <a:xfrm flipH="1">
            <a:off x="2124063" y="3257450"/>
            <a:ext cx="789082" cy="2120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5" idx="1"/>
            <a:endCxn id="79" idx="6"/>
          </p:cNvCxnSpPr>
          <p:nvPr/>
        </p:nvCxnSpPr>
        <p:spPr>
          <a:xfrm flipH="1">
            <a:off x="2124063" y="4079739"/>
            <a:ext cx="789082" cy="649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7" idx="1"/>
            <a:endCxn id="71" idx="6"/>
          </p:cNvCxnSpPr>
          <p:nvPr/>
        </p:nvCxnSpPr>
        <p:spPr>
          <a:xfrm flipH="1">
            <a:off x="2124063" y="3257450"/>
            <a:ext cx="789082" cy="793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6" idx="1"/>
            <a:endCxn id="74" idx="6"/>
          </p:cNvCxnSpPr>
          <p:nvPr/>
        </p:nvCxnSpPr>
        <p:spPr>
          <a:xfrm flipH="1">
            <a:off x="2124063" y="4951231"/>
            <a:ext cx="789082" cy="10650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766251" y="6309309"/>
            <a:ext cx="230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Reactome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Pathways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50084" y="2641656"/>
            <a:ext cx="536060" cy="536060"/>
            <a:chOff x="9465" y="1480283"/>
            <a:chExt cx="735787" cy="735787"/>
          </a:xfrm>
        </p:grpSpPr>
        <p:sp>
          <p:nvSpPr>
            <p:cNvPr id="192" name="Oval 191"/>
            <p:cNvSpPr/>
            <p:nvPr/>
          </p:nvSpPr>
          <p:spPr>
            <a:xfrm>
              <a:off x="9465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4DCAA7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838776"/>
                <a:satOff val="-7923"/>
                <a:lumOff val="-823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3" name="Oval 4"/>
            <p:cNvSpPr/>
            <p:nvPr/>
          </p:nvSpPr>
          <p:spPr>
            <a:xfrm>
              <a:off x="117219" y="1588037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2</a:t>
              </a:r>
              <a:r>
                <a:rPr lang="en-US" sz="1200" kern="1200" baseline="-25000" dirty="0" smtClean="0"/>
                <a:t>2</a:t>
              </a:r>
              <a:endParaRPr lang="en-US" sz="1200" kern="1200" baseline="-25000" dirty="0"/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5550084" y="3282084"/>
            <a:ext cx="536060" cy="536060"/>
            <a:chOff x="1669306" y="1480283"/>
            <a:chExt cx="735787" cy="735787"/>
          </a:xfrm>
        </p:grpSpPr>
        <p:sp>
          <p:nvSpPr>
            <p:cNvPr id="195" name="Oval 194"/>
            <p:cNvSpPr/>
            <p:nvPr/>
          </p:nvSpPr>
          <p:spPr>
            <a:xfrm>
              <a:off x="1669306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419388"/>
                <a:satOff val="-3962"/>
                <a:lumOff val="-41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6" name="Oval 4"/>
            <p:cNvSpPr/>
            <p:nvPr/>
          </p:nvSpPr>
          <p:spPr>
            <a:xfrm>
              <a:off x="1777060" y="1588037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2</a:t>
              </a:r>
              <a:r>
                <a:rPr lang="en-US" sz="1200" kern="1200" baseline="-25000" dirty="0" smtClean="0"/>
                <a:t>3</a:t>
              </a:r>
              <a:endParaRPr lang="en-US" sz="1200" kern="1200" baseline="-25000" dirty="0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5550084" y="5246974"/>
            <a:ext cx="536060" cy="536060"/>
            <a:chOff x="1669306" y="1480283"/>
            <a:chExt cx="735787" cy="735787"/>
          </a:xfrm>
        </p:grpSpPr>
        <p:sp>
          <p:nvSpPr>
            <p:cNvPr id="198" name="Oval 197"/>
            <p:cNvSpPr/>
            <p:nvPr/>
          </p:nvSpPr>
          <p:spPr>
            <a:xfrm>
              <a:off x="1669306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419388"/>
                <a:satOff val="-3962"/>
                <a:lumOff val="-41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9" name="Oval 4"/>
            <p:cNvSpPr/>
            <p:nvPr/>
          </p:nvSpPr>
          <p:spPr>
            <a:xfrm>
              <a:off x="1777060" y="1588037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1</a:t>
              </a:r>
              <a:r>
                <a:rPr lang="en-US" sz="1200" kern="1200" baseline="-25000" dirty="0" smtClean="0"/>
                <a:t>3</a:t>
              </a:r>
              <a:endParaRPr lang="en-US" sz="1200" kern="1200" baseline="-25000" dirty="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550084" y="3959794"/>
            <a:ext cx="536060" cy="536060"/>
            <a:chOff x="839385" y="42818"/>
            <a:chExt cx="735787" cy="735787"/>
          </a:xfrm>
        </p:grpSpPr>
        <p:sp>
          <p:nvSpPr>
            <p:cNvPr id="201" name="Oval 200"/>
            <p:cNvSpPr/>
            <p:nvPr/>
          </p:nvSpPr>
          <p:spPr>
            <a:xfrm>
              <a:off x="839385" y="42818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2" name="Oval 4"/>
            <p:cNvSpPr/>
            <p:nvPr/>
          </p:nvSpPr>
          <p:spPr>
            <a:xfrm>
              <a:off x="947139" y="150572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1</a:t>
              </a:r>
              <a:r>
                <a:rPr lang="en-US" sz="1200" kern="1200" baseline="-25000" dirty="0" smtClean="0"/>
                <a:t>1</a:t>
              </a:r>
              <a:endParaRPr lang="en-US" sz="1200" kern="1200" baseline="-25000" dirty="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550084" y="4608483"/>
            <a:ext cx="536060" cy="536060"/>
            <a:chOff x="9465" y="1480283"/>
            <a:chExt cx="735787" cy="735787"/>
          </a:xfrm>
        </p:grpSpPr>
        <p:sp>
          <p:nvSpPr>
            <p:cNvPr id="204" name="Oval 203"/>
            <p:cNvSpPr/>
            <p:nvPr/>
          </p:nvSpPr>
          <p:spPr>
            <a:xfrm>
              <a:off x="9465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838776"/>
                <a:satOff val="-7923"/>
                <a:lumOff val="-823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" name="Oval 4"/>
            <p:cNvSpPr/>
            <p:nvPr/>
          </p:nvSpPr>
          <p:spPr>
            <a:xfrm>
              <a:off x="117219" y="1588037"/>
              <a:ext cx="520279" cy="520279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1</a:t>
              </a:r>
              <a:r>
                <a:rPr lang="en-US" sz="1200" kern="1200" baseline="-25000" dirty="0" smtClean="0"/>
                <a:t>2</a:t>
              </a:r>
              <a:endParaRPr lang="en-US" sz="1200" kern="1200" baseline="-25000" dirty="0"/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3433598" y="3341934"/>
            <a:ext cx="126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GO term 1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3433598" y="3920203"/>
            <a:ext cx="126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GO term 2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3433598" y="4520269"/>
            <a:ext cx="126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GO term 3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14" name="Straight Connector 213"/>
          <p:cNvCxnSpPr>
            <a:stCxn id="201" idx="2"/>
            <a:endCxn id="210" idx="3"/>
          </p:cNvCxnSpPr>
          <p:nvPr/>
        </p:nvCxnSpPr>
        <p:spPr>
          <a:xfrm flipH="1" flipV="1">
            <a:off x="4695670" y="4104869"/>
            <a:ext cx="854414" cy="122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198" idx="2"/>
            <a:endCxn id="211" idx="3"/>
          </p:cNvCxnSpPr>
          <p:nvPr/>
        </p:nvCxnSpPr>
        <p:spPr>
          <a:xfrm flipH="1" flipV="1">
            <a:off x="4695670" y="4704935"/>
            <a:ext cx="854414" cy="8100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195" idx="2"/>
            <a:endCxn id="210" idx="3"/>
          </p:cNvCxnSpPr>
          <p:nvPr/>
        </p:nvCxnSpPr>
        <p:spPr>
          <a:xfrm flipH="1">
            <a:off x="4695670" y="3550114"/>
            <a:ext cx="854414" cy="554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2"/>
            <a:endCxn id="211" idx="3"/>
          </p:cNvCxnSpPr>
          <p:nvPr/>
        </p:nvCxnSpPr>
        <p:spPr>
          <a:xfrm flipH="1">
            <a:off x="4695670" y="4227824"/>
            <a:ext cx="854414" cy="477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192" idx="2"/>
            <a:endCxn id="211" idx="3"/>
          </p:cNvCxnSpPr>
          <p:nvPr/>
        </p:nvCxnSpPr>
        <p:spPr>
          <a:xfrm flipH="1">
            <a:off x="4695670" y="2909686"/>
            <a:ext cx="854414" cy="17952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2"/>
            <a:endCxn id="209" idx="3"/>
          </p:cNvCxnSpPr>
          <p:nvPr/>
        </p:nvCxnSpPr>
        <p:spPr>
          <a:xfrm flipH="1" flipV="1">
            <a:off x="4695670" y="3526600"/>
            <a:ext cx="854414" cy="13499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3825351" y="5993095"/>
            <a:ext cx="28946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Gene Ontology terms</a:t>
            </a:r>
          </a:p>
          <a:p>
            <a:pPr algn="ctr"/>
            <a:r>
              <a:rPr lang="en-US" sz="1500" dirty="0" smtClean="0">
                <a:solidFill>
                  <a:schemeClr val="accent5">
                    <a:lumMod val="75000"/>
                  </a:schemeClr>
                </a:solidFill>
              </a:rPr>
              <a:t>(molecular function, biological process, cellular component)</a:t>
            </a:r>
            <a:endParaRPr lang="en-US" sz="15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8150739" y="2490218"/>
            <a:ext cx="536061" cy="536060"/>
            <a:chOff x="839385" y="42818"/>
            <a:chExt cx="735787" cy="735787"/>
          </a:xfrm>
        </p:grpSpPr>
        <p:sp>
          <p:nvSpPr>
            <p:cNvPr id="233" name="Oval 232"/>
            <p:cNvSpPr/>
            <p:nvPr/>
          </p:nvSpPr>
          <p:spPr>
            <a:xfrm>
              <a:off x="839385" y="42818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4" name="Oval 4"/>
            <p:cNvSpPr/>
            <p:nvPr/>
          </p:nvSpPr>
          <p:spPr>
            <a:xfrm>
              <a:off x="947139" y="150572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2</a:t>
              </a:r>
              <a:r>
                <a:rPr lang="en-US" sz="1200" kern="1200" baseline="-25000" dirty="0" smtClean="0"/>
                <a:t>1</a:t>
              </a:r>
              <a:endParaRPr lang="en-US" sz="1200" kern="1200" baseline="-25000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8150739" y="3138907"/>
            <a:ext cx="536061" cy="536060"/>
            <a:chOff x="9465" y="1480283"/>
            <a:chExt cx="735787" cy="735787"/>
          </a:xfrm>
        </p:grpSpPr>
        <p:sp>
          <p:nvSpPr>
            <p:cNvPr id="236" name="Oval 235"/>
            <p:cNvSpPr/>
            <p:nvPr/>
          </p:nvSpPr>
          <p:spPr>
            <a:xfrm>
              <a:off x="9465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4DCAA7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838776"/>
                <a:satOff val="-7923"/>
                <a:lumOff val="-823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7" name="Oval 4"/>
            <p:cNvSpPr/>
            <p:nvPr/>
          </p:nvSpPr>
          <p:spPr>
            <a:xfrm>
              <a:off x="117219" y="1588037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2</a:t>
              </a:r>
              <a:r>
                <a:rPr lang="en-US" sz="1200" kern="1200" baseline="-25000" dirty="0" smtClean="0"/>
                <a:t>2</a:t>
              </a:r>
              <a:endParaRPr lang="en-US" sz="1200" kern="1200" baseline="-25000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8150739" y="3779335"/>
            <a:ext cx="536061" cy="536060"/>
            <a:chOff x="1669306" y="1480283"/>
            <a:chExt cx="735787" cy="735787"/>
          </a:xfrm>
        </p:grpSpPr>
        <p:sp>
          <p:nvSpPr>
            <p:cNvPr id="239" name="Oval 238"/>
            <p:cNvSpPr/>
            <p:nvPr/>
          </p:nvSpPr>
          <p:spPr>
            <a:xfrm>
              <a:off x="1669306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419388"/>
                <a:satOff val="-3962"/>
                <a:lumOff val="-41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0" name="Oval 4"/>
            <p:cNvSpPr/>
            <p:nvPr/>
          </p:nvSpPr>
          <p:spPr>
            <a:xfrm>
              <a:off x="1777060" y="1588037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2</a:t>
              </a:r>
              <a:r>
                <a:rPr lang="en-US" sz="1200" kern="1200" baseline="-25000" dirty="0" smtClean="0"/>
                <a:t>3</a:t>
              </a:r>
              <a:endParaRPr lang="en-US" sz="1200" kern="1200" baseline="-25000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50739" y="5744225"/>
            <a:ext cx="536061" cy="536060"/>
            <a:chOff x="1669306" y="1480283"/>
            <a:chExt cx="735787" cy="735787"/>
          </a:xfrm>
        </p:grpSpPr>
        <p:sp>
          <p:nvSpPr>
            <p:cNvPr id="242" name="Oval 241"/>
            <p:cNvSpPr/>
            <p:nvPr/>
          </p:nvSpPr>
          <p:spPr>
            <a:xfrm>
              <a:off x="1669306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419388"/>
                <a:satOff val="-3962"/>
                <a:lumOff val="-41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3" name="Oval 4"/>
            <p:cNvSpPr/>
            <p:nvPr/>
          </p:nvSpPr>
          <p:spPr>
            <a:xfrm>
              <a:off x="1777060" y="1588037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1</a:t>
              </a:r>
              <a:r>
                <a:rPr lang="en-US" sz="1200" kern="1200" baseline="-25000" dirty="0" smtClean="0"/>
                <a:t>3</a:t>
              </a:r>
              <a:endParaRPr lang="en-US" sz="1200" kern="1200" baseline="-25000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50739" y="4457045"/>
            <a:ext cx="536061" cy="536060"/>
            <a:chOff x="839385" y="42818"/>
            <a:chExt cx="735787" cy="735787"/>
          </a:xfrm>
        </p:grpSpPr>
        <p:sp>
          <p:nvSpPr>
            <p:cNvPr id="245" name="Oval 244"/>
            <p:cNvSpPr/>
            <p:nvPr/>
          </p:nvSpPr>
          <p:spPr>
            <a:xfrm>
              <a:off x="839385" y="42818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6" name="Oval 4"/>
            <p:cNvSpPr/>
            <p:nvPr/>
          </p:nvSpPr>
          <p:spPr>
            <a:xfrm>
              <a:off x="947139" y="150572"/>
              <a:ext cx="520279" cy="520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1</a:t>
              </a:r>
              <a:r>
                <a:rPr lang="en-US" sz="1200" kern="1200" baseline="-25000" dirty="0" smtClean="0"/>
                <a:t>1</a:t>
              </a:r>
              <a:endParaRPr lang="en-US" sz="1200" kern="1200" baseline="-25000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150739" y="5105734"/>
            <a:ext cx="536061" cy="536060"/>
            <a:chOff x="9465" y="1480283"/>
            <a:chExt cx="735787" cy="735787"/>
          </a:xfrm>
        </p:grpSpPr>
        <p:sp>
          <p:nvSpPr>
            <p:cNvPr id="248" name="Oval 247"/>
            <p:cNvSpPr/>
            <p:nvPr/>
          </p:nvSpPr>
          <p:spPr>
            <a:xfrm>
              <a:off x="9465" y="1480283"/>
              <a:ext cx="735787" cy="7357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838776"/>
                <a:satOff val="-7923"/>
                <a:lumOff val="-823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9" name="Oval 4"/>
            <p:cNvSpPr/>
            <p:nvPr/>
          </p:nvSpPr>
          <p:spPr>
            <a:xfrm>
              <a:off x="117219" y="1588037"/>
              <a:ext cx="520279" cy="520279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DT</a:t>
              </a:r>
              <a:r>
                <a:rPr lang="en-US" sz="1200" kern="1200" baseline="30000" dirty="0" smtClean="0"/>
                <a:t>1</a:t>
              </a:r>
              <a:r>
                <a:rPr lang="en-US" sz="1200" kern="1200" baseline="-25000" dirty="0" smtClean="0"/>
                <a:t>2</a:t>
              </a:r>
              <a:endParaRPr lang="en-US" sz="1200" kern="1200" baseline="-25000" dirty="0"/>
            </a:p>
          </p:txBody>
        </p:sp>
      </p:grpSp>
      <p:sp>
        <p:nvSpPr>
          <p:cNvPr id="250" name="TextBox 249"/>
          <p:cNvSpPr txBox="1"/>
          <p:nvPr/>
        </p:nvSpPr>
        <p:spPr>
          <a:xfrm>
            <a:off x="6690176" y="2980267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PD 1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6690176" y="3558536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PD 2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6690176" y="4158602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PD 3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53" name="Straight Connector 252"/>
          <p:cNvCxnSpPr>
            <a:stCxn id="233" idx="2"/>
            <a:endCxn id="251" idx="3"/>
          </p:cNvCxnSpPr>
          <p:nvPr/>
        </p:nvCxnSpPr>
        <p:spPr>
          <a:xfrm flipH="1">
            <a:off x="7388016" y="2758248"/>
            <a:ext cx="762723" cy="9849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42" idx="2"/>
            <a:endCxn id="252" idx="3"/>
          </p:cNvCxnSpPr>
          <p:nvPr/>
        </p:nvCxnSpPr>
        <p:spPr>
          <a:xfrm flipH="1" flipV="1">
            <a:off x="7388016" y="4343268"/>
            <a:ext cx="762723" cy="1668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233" idx="2"/>
            <a:endCxn id="251" idx="3"/>
          </p:cNvCxnSpPr>
          <p:nvPr/>
        </p:nvCxnSpPr>
        <p:spPr>
          <a:xfrm flipH="1">
            <a:off x="7388016" y="2758248"/>
            <a:ext cx="762723" cy="9849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39" idx="2"/>
            <a:endCxn id="251" idx="3"/>
          </p:cNvCxnSpPr>
          <p:nvPr/>
        </p:nvCxnSpPr>
        <p:spPr>
          <a:xfrm flipH="1" flipV="1">
            <a:off x="7388016" y="3743202"/>
            <a:ext cx="762723" cy="304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stCxn id="245" idx="2"/>
            <a:endCxn id="252" idx="3"/>
          </p:cNvCxnSpPr>
          <p:nvPr/>
        </p:nvCxnSpPr>
        <p:spPr>
          <a:xfrm flipH="1" flipV="1">
            <a:off x="7388016" y="4343268"/>
            <a:ext cx="762723" cy="381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236" idx="2"/>
            <a:endCxn id="252" idx="3"/>
          </p:cNvCxnSpPr>
          <p:nvPr/>
        </p:nvCxnSpPr>
        <p:spPr>
          <a:xfrm flipH="1">
            <a:off x="7388016" y="3406937"/>
            <a:ext cx="762723" cy="93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248" idx="2"/>
            <a:endCxn id="250" idx="3"/>
          </p:cNvCxnSpPr>
          <p:nvPr/>
        </p:nvCxnSpPr>
        <p:spPr>
          <a:xfrm flipH="1" flipV="1">
            <a:off x="7388016" y="3164933"/>
            <a:ext cx="762723" cy="2208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6929266" y="6248925"/>
            <a:ext cx="228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Protein Domain (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InterPro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25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Summary so far</a:t>
            </a:r>
            <a:r>
              <a:rPr lang="is-IS" sz="3200" dirty="0" smtClean="0"/>
              <a:t>…..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multi-relational database</a:t>
            </a:r>
          </a:p>
          <a:p>
            <a:r>
              <a:rPr lang="en-US" dirty="0" smtClean="0"/>
              <a:t>Next step: Multi-relational </a:t>
            </a:r>
            <a:r>
              <a:rPr lang="en-US" dirty="0" smtClean="0"/>
              <a:t>association mining (MRAM)</a:t>
            </a:r>
          </a:p>
          <a:p>
            <a:pPr lvl="1"/>
            <a:r>
              <a:rPr lang="en-US" dirty="0" smtClean="0"/>
              <a:t>Learn what rules make a Drug Target!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19060" y="2894280"/>
            <a:ext cx="749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Proteins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5500" t="63846" r="65047" b="20146"/>
          <a:stretch/>
        </p:blipFill>
        <p:spPr>
          <a:xfrm>
            <a:off x="4444468" y="3171279"/>
            <a:ext cx="765985" cy="9738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01013" y="3389109"/>
            <a:ext cx="8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accent4">
                    <a:lumMod val="75000"/>
                  </a:schemeClr>
                </a:solidFill>
              </a:rPr>
              <a:t>Reactome</a:t>
            </a:r>
            <a:endParaRPr lang="en-US" sz="12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Pathways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5500" t="63846" r="65047" b="20146"/>
          <a:stretch/>
        </p:blipFill>
        <p:spPr>
          <a:xfrm>
            <a:off x="2661035" y="3850774"/>
            <a:ext cx="765985" cy="9738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67995" y="3573775"/>
            <a:ext cx="851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GO terms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5500" t="63846" r="65047" b="20146"/>
          <a:stretch/>
        </p:blipFill>
        <p:spPr>
          <a:xfrm>
            <a:off x="6110772" y="3850774"/>
            <a:ext cx="765985" cy="9738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12169" y="6008336"/>
            <a:ext cx="88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Protein Domains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25500" t="63846" r="65047" b="20146"/>
          <a:stretch/>
        </p:blipFill>
        <p:spPr>
          <a:xfrm>
            <a:off x="5612169" y="5092973"/>
            <a:ext cx="765985" cy="9738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386663" y="6002405"/>
            <a:ext cx="88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Degree Centrality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25500" t="63846" r="65047" b="20146"/>
          <a:stretch/>
        </p:blipFill>
        <p:spPr>
          <a:xfrm>
            <a:off x="4444468" y="5092973"/>
            <a:ext cx="765985" cy="97381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44028" y="6008336"/>
            <a:ext cx="952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Articulation point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500" t="63846" r="65047" b="20146"/>
          <a:stretch/>
        </p:blipFill>
        <p:spPr>
          <a:xfrm>
            <a:off x="3145025" y="5092973"/>
            <a:ext cx="765985" cy="973815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9" idx="0"/>
          </p:cNvCxnSpPr>
          <p:nvPr/>
        </p:nvCxnSpPr>
        <p:spPr>
          <a:xfrm flipH="1" flipV="1">
            <a:off x="5210453" y="4145094"/>
            <a:ext cx="784709" cy="9478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7" idx="1"/>
            <a:endCxn id="13" idx="3"/>
          </p:cNvCxnSpPr>
          <p:nvPr/>
        </p:nvCxnSpPr>
        <p:spPr>
          <a:xfrm flipH="1" flipV="1">
            <a:off x="5210453" y="3658187"/>
            <a:ext cx="900319" cy="6794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13" idx="1"/>
          </p:cNvCxnSpPr>
          <p:nvPr/>
        </p:nvCxnSpPr>
        <p:spPr>
          <a:xfrm flipV="1">
            <a:off x="3427020" y="3658187"/>
            <a:ext cx="1017448" cy="6794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3" idx="0"/>
          </p:cNvCxnSpPr>
          <p:nvPr/>
        </p:nvCxnSpPr>
        <p:spPr>
          <a:xfrm flipV="1">
            <a:off x="3528018" y="4145094"/>
            <a:ext cx="991042" cy="947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0"/>
            <a:endCxn id="13" idx="2"/>
          </p:cNvCxnSpPr>
          <p:nvPr/>
        </p:nvCxnSpPr>
        <p:spPr>
          <a:xfrm flipV="1">
            <a:off x="4827461" y="4145094"/>
            <a:ext cx="0" cy="947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5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MRAM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15853"/>
          </a:xfrm>
        </p:spPr>
        <p:txBody>
          <a:bodyPr>
            <a:normAutofit/>
          </a:bodyPr>
          <a:lstStyle/>
          <a:p>
            <a:r>
              <a:rPr lang="en-US" dirty="0"/>
              <a:t>Predict dementia Drug Targets (rules to tell me what a potential DT for dementia might ‘look like’</a:t>
            </a:r>
            <a:r>
              <a:rPr lang="en-US" dirty="0" smtClean="0"/>
              <a:t>)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68" y="4944649"/>
            <a:ext cx="1085275" cy="1159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14" y="4944649"/>
            <a:ext cx="1085275" cy="11594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3671" y="6172983"/>
            <a:ext cx="301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Known DTs</a:t>
            </a:r>
          </a:p>
          <a:p>
            <a:pPr algn="ctr"/>
            <a:r>
              <a:rPr lang="en-US" dirty="0" smtClean="0"/>
              <a:t>(Positive training examples)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34775" y="6172983"/>
            <a:ext cx="312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Non-DTs</a:t>
            </a:r>
          </a:p>
          <a:p>
            <a:pPr algn="ctr"/>
            <a:r>
              <a:rPr lang="en-US" dirty="0" smtClean="0"/>
              <a:t>(Negative training examples)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951" t="1341" r="2383" b="81482"/>
          <a:stretch/>
        </p:blipFill>
        <p:spPr>
          <a:xfrm>
            <a:off x="1871899" y="5158184"/>
            <a:ext cx="1702576" cy="3268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51" t="1341" r="2383" b="81482"/>
          <a:stretch/>
        </p:blipFill>
        <p:spPr>
          <a:xfrm>
            <a:off x="5240068" y="5147151"/>
            <a:ext cx="1702576" cy="3268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6513" y="2899774"/>
            <a:ext cx="22365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Feature vector </a:t>
            </a:r>
          </a:p>
          <a:p>
            <a:r>
              <a:rPr lang="en-US" sz="1600" dirty="0" smtClean="0"/>
              <a:t>(for every marble)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Centrality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Articulation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GO term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/>
              <a:t>Reactome</a:t>
            </a:r>
            <a:r>
              <a:rPr lang="en-US" sz="1600" dirty="0" smtClean="0"/>
              <a:t> Pathway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Protein Domain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8214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MRAM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158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Predict dementia Drug Targets (rules to tell me what a potential DT for dementia might ‘look like’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Like in any healthy relationship, a good association rule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X =&gt; Y must have</a:t>
            </a:r>
          </a:p>
          <a:p>
            <a:pPr lvl="1"/>
            <a:r>
              <a:rPr lang="en-US" b="1" dirty="0" smtClean="0"/>
              <a:t>Support</a:t>
            </a:r>
            <a:r>
              <a:rPr lang="en-US" dirty="0" smtClean="0"/>
              <a:t> : Y must occur above a certain threshold frequency in the given dataset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A6A6A6"/>
                </a:solidFill>
              </a:rPr>
              <a:t>(</a:t>
            </a:r>
            <a:r>
              <a:rPr lang="en-US" b="1" dirty="0" smtClean="0">
                <a:solidFill>
                  <a:srgbClr val="A6A6A6"/>
                </a:solidFill>
              </a:rPr>
              <a:t>Probability </a:t>
            </a:r>
            <a:r>
              <a:rPr lang="en-US" dirty="0" smtClean="0">
                <a:solidFill>
                  <a:srgbClr val="A6A6A6"/>
                </a:solidFill>
              </a:rPr>
              <a:t>of a result to occur)</a:t>
            </a:r>
            <a:endParaRPr lang="en-US" dirty="0" smtClean="0">
              <a:solidFill>
                <a:srgbClr val="A6A6A6"/>
              </a:solidFill>
            </a:endParaRPr>
          </a:p>
          <a:p>
            <a:pPr lvl="1"/>
            <a:r>
              <a:rPr lang="en-US" b="1" dirty="0" smtClean="0"/>
              <a:t>Confidence</a:t>
            </a:r>
            <a:r>
              <a:rPr lang="en-US" dirty="0" smtClean="0"/>
              <a:t> : X =&gt; Y occurs at a certain frequency in the given dataset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Importance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– log likelihood of X, given Y)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X and Y are </a:t>
            </a:r>
            <a:r>
              <a:rPr lang="en-US" dirty="0" smtClean="0">
                <a:solidFill>
                  <a:srgbClr val="000000"/>
                </a:solidFill>
              </a:rPr>
              <a:t>disjoint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Want High Probability (1) and Importance (&gt;0.5)</a:t>
            </a:r>
            <a:endParaRPr lang="en-US" b="1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4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Learnt new rules (Probability = 1, Confidence &gt; 0.5)</a:t>
            </a:r>
          </a:p>
          <a:p>
            <a:r>
              <a:rPr lang="en-US" dirty="0" smtClean="0"/>
              <a:t>MRAM: Apply rules on a network of proteins -&gt; Get new putative Drug Targets</a:t>
            </a:r>
            <a:endParaRPr lang="en-US" dirty="0" smtClean="0"/>
          </a:p>
          <a:p>
            <a:r>
              <a:rPr lang="en-US" dirty="0" smtClean="0"/>
              <a:t>Comparison </a:t>
            </a:r>
            <a:r>
              <a:rPr lang="en-US" dirty="0" smtClean="0"/>
              <a:t>with other methods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56" y="1600200"/>
            <a:ext cx="8687982" cy="4876800"/>
          </a:xfrm>
        </p:spPr>
        <p:txBody>
          <a:bodyPr/>
          <a:lstStyle/>
          <a:p>
            <a:r>
              <a:rPr lang="en-US" dirty="0" smtClean="0"/>
              <a:t>Learnt </a:t>
            </a:r>
            <a:r>
              <a:rPr lang="en-US" dirty="0"/>
              <a:t>new rules</a:t>
            </a:r>
          </a:p>
          <a:p>
            <a:r>
              <a:rPr lang="en-US" dirty="0"/>
              <a:t>Apply rules on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set of proteins</a:t>
            </a:r>
            <a:r>
              <a:rPr lang="en-US" dirty="0"/>
              <a:t> -&gt; Get new putative Drug </a:t>
            </a:r>
            <a:r>
              <a:rPr lang="en-US" dirty="0" smtClean="0"/>
              <a:t>Targets</a:t>
            </a:r>
          </a:p>
          <a:p>
            <a:r>
              <a:rPr lang="en-US" dirty="0"/>
              <a:t>Comparison with other methods</a:t>
            </a:r>
            <a:endParaRPr lang="en-US" dirty="0" smtClean="0"/>
          </a:p>
          <a:p>
            <a:r>
              <a:rPr lang="en-US" dirty="0" smtClean="0"/>
              <a:t>True cases = </a:t>
            </a:r>
            <a:r>
              <a:rPr lang="en-US" dirty="0" smtClean="0"/>
              <a:t>221 </a:t>
            </a:r>
            <a:r>
              <a:rPr lang="en-US" dirty="0" smtClean="0"/>
              <a:t>DTs (1-step </a:t>
            </a:r>
            <a:r>
              <a:rPr lang="en-US" dirty="0" err="1" smtClean="0"/>
              <a:t>neighbours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cases = 3 randomly selected sets of non-DTs, sizes 221, 500, </a:t>
            </a:r>
            <a:r>
              <a:rPr lang="en-US" dirty="0" smtClean="0"/>
              <a:t>1000</a:t>
            </a:r>
          </a:p>
          <a:p>
            <a:r>
              <a:rPr lang="en-US" dirty="0" smtClean="0">
                <a:solidFill>
                  <a:srgbClr val="DD7E0E"/>
                </a:solidFill>
              </a:rPr>
              <a:t>Network of 3112 proteins and 6541 interactions</a:t>
            </a:r>
          </a:p>
          <a:p>
            <a:pPr lvl="1"/>
            <a:r>
              <a:rPr lang="en-US" dirty="0" smtClean="0">
                <a:solidFill>
                  <a:srgbClr val="DD7E0E"/>
                </a:solidFill>
              </a:rPr>
              <a:t>44433 GO terms</a:t>
            </a:r>
          </a:p>
          <a:p>
            <a:pPr lvl="1"/>
            <a:r>
              <a:rPr lang="en-US" dirty="0" smtClean="0">
                <a:solidFill>
                  <a:srgbClr val="DD7E0E"/>
                </a:solidFill>
              </a:rPr>
              <a:t>11738 </a:t>
            </a:r>
            <a:r>
              <a:rPr lang="en-US" dirty="0" err="1" smtClean="0">
                <a:solidFill>
                  <a:srgbClr val="DD7E0E"/>
                </a:solidFill>
              </a:rPr>
              <a:t>InterPro</a:t>
            </a:r>
            <a:r>
              <a:rPr lang="en-US" dirty="0" smtClean="0">
                <a:solidFill>
                  <a:srgbClr val="DD7E0E"/>
                </a:solidFill>
              </a:rPr>
              <a:t> domains</a:t>
            </a:r>
          </a:p>
          <a:p>
            <a:pPr lvl="1"/>
            <a:r>
              <a:rPr lang="en-US" dirty="0" smtClean="0">
                <a:solidFill>
                  <a:srgbClr val="DD7E0E"/>
                </a:solidFill>
              </a:rPr>
              <a:t>4240 </a:t>
            </a:r>
            <a:r>
              <a:rPr lang="en-US" dirty="0" err="1" smtClean="0">
                <a:solidFill>
                  <a:srgbClr val="DD7E0E"/>
                </a:solidFill>
              </a:rPr>
              <a:t>Reactome</a:t>
            </a:r>
            <a:r>
              <a:rPr lang="en-US" dirty="0" smtClean="0">
                <a:solidFill>
                  <a:srgbClr val="DD7E0E"/>
                </a:solidFill>
              </a:rPr>
              <a:t> pathways</a:t>
            </a:r>
            <a:endParaRPr lang="en-US" dirty="0" smtClean="0">
              <a:solidFill>
                <a:srgbClr val="DD7E0E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97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56" y="1600200"/>
            <a:ext cx="8687982" cy="4876800"/>
          </a:xfrm>
        </p:spPr>
        <p:txBody>
          <a:bodyPr/>
          <a:lstStyle/>
          <a:p>
            <a:r>
              <a:rPr lang="en-US" dirty="0" smtClean="0"/>
              <a:t>Comparison with other methods</a:t>
            </a:r>
          </a:p>
          <a:p>
            <a:r>
              <a:rPr lang="en-US" dirty="0" smtClean="0"/>
              <a:t>True cases = 221 New Possible DTs (1-step </a:t>
            </a:r>
            <a:r>
              <a:rPr lang="en-US" dirty="0" err="1" smtClean="0"/>
              <a:t>neighbours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cases = 3 randomly selected sets of non-DTs, sizes 221, 500, 1000</a:t>
            </a:r>
          </a:p>
          <a:p>
            <a:r>
              <a:rPr lang="en-US" dirty="0"/>
              <a:t>Lift chart: Did we do better than a random guess </a:t>
            </a:r>
            <a:r>
              <a:rPr lang="en-US" dirty="0" smtClean="0"/>
              <a:t>approach</a:t>
            </a:r>
            <a:endParaRPr lang="en-US" dirty="0"/>
          </a:p>
          <a:p>
            <a:pPr lvl="1"/>
            <a:r>
              <a:rPr lang="en-US" dirty="0"/>
              <a:t>Randomly pick out possible Drug Target genes</a:t>
            </a:r>
          </a:p>
          <a:p>
            <a:pPr lvl="1"/>
            <a:r>
              <a:rPr lang="en-US" dirty="0"/>
              <a:t>Use the rules learnt by my model in order to pick out DT genes</a:t>
            </a:r>
          </a:p>
          <a:p>
            <a:pPr lvl="1"/>
            <a:r>
              <a:rPr lang="en-US" dirty="0"/>
              <a:t>Any improvement from random guess = ‘lift’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Graph – poor resolution (can bash at end of presentation)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00"/>
            <a:ext cx="9144000" cy="2309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186" y="4602338"/>
            <a:ext cx="8782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2. Computational measures calculated for the 4 methods (n</a:t>
            </a:r>
            <a:r>
              <a:rPr lang="en-US" b="1" baseline="-25000" dirty="0" smtClean="0"/>
              <a:t>1</a:t>
            </a:r>
            <a:r>
              <a:rPr lang="en-US" b="1" dirty="0" smtClean="0"/>
              <a:t>=221 is balanced set with equal number of true and false cases</a:t>
            </a:r>
            <a:r>
              <a:rPr lang="en-US" b="1" dirty="0" smtClean="0"/>
              <a:t>). 10 fold cross validation results.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1363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 to their input data?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00"/>
            <a:ext cx="9144000" cy="2309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186" y="4602338"/>
            <a:ext cx="8782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2. Computational measures calculated for the 4 methods (n</a:t>
            </a:r>
            <a:r>
              <a:rPr lang="en-US" b="1" baseline="-25000" dirty="0" smtClean="0"/>
              <a:t>1</a:t>
            </a:r>
            <a:r>
              <a:rPr lang="en-US" b="1" dirty="0" smtClean="0"/>
              <a:t>=221 is balanced set with equal number of true and false cases</a:t>
            </a:r>
            <a:r>
              <a:rPr lang="en-US" b="1" dirty="0" smtClean="0"/>
              <a:t>). 10 fold cross validation results.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5516"/>
            <a:ext cx="9144000" cy="1928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5439" y="5934670"/>
            <a:ext cx="72006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MRAM Rules </a:t>
            </a:r>
            <a:r>
              <a:rPr lang="en-US" dirty="0">
                <a:solidFill>
                  <a:srgbClr val="FF0000"/>
                </a:solidFill>
              </a:rPr>
              <a:t>were learnt from the 268 Drug Targets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Positive set was derived from 221 of these 268 drug targets!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8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391186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What are the new putative Drug Targets </a:t>
            </a:r>
            <a:r>
              <a:rPr lang="en-US" sz="2000" dirty="0" smtClean="0"/>
              <a:t>like?</a:t>
            </a:r>
            <a:endParaRPr lang="en-US" sz="2000" dirty="0" smtClean="0"/>
          </a:p>
          <a:p>
            <a:r>
              <a:rPr lang="en-US" sz="2000" dirty="0" smtClean="0"/>
              <a:t>p38 </a:t>
            </a:r>
            <a:r>
              <a:rPr lang="en-US" sz="2000" dirty="0" smtClean="0"/>
              <a:t>MAPK has recently emerged as a disease treatment target for </a:t>
            </a:r>
            <a:r>
              <a:rPr lang="en-US" sz="2000" dirty="0" smtClean="0"/>
              <a:t>Alzheimer's</a:t>
            </a:r>
          </a:p>
          <a:p>
            <a:r>
              <a:rPr lang="en-US" sz="2000" dirty="0" smtClean="0"/>
              <a:t>Support for existing research – link between neurodegenerative dementia and metabolic disorders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41431907"/>
              </p:ext>
            </p:extLst>
          </p:nvPr>
        </p:nvGraphicFramePr>
        <p:xfrm>
          <a:off x="1632768" y="3587726"/>
          <a:ext cx="6449304" cy="30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87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Dementia (</a:t>
            </a:r>
            <a:r>
              <a:rPr lang="is-IS" dirty="0" smtClean="0"/>
              <a:t>…formerly, ‘senility’)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3499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Central Nervous System (CNS) diseases </a:t>
            </a:r>
          </a:p>
          <a:p>
            <a:r>
              <a:rPr lang="en-US" dirty="0" smtClean="0"/>
              <a:t>Degeneration and eventual death of neurons in brain, eye, spinal cord</a:t>
            </a:r>
            <a:endParaRPr lang="en-US" baseline="30000" dirty="0" smtClean="0"/>
          </a:p>
          <a:p>
            <a:r>
              <a:rPr lang="en-US" dirty="0" smtClean="0"/>
              <a:t>Long term (&gt; 6 months), gradual decrease in one’s mental functioning</a:t>
            </a:r>
          </a:p>
          <a:p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53473" y="3335198"/>
            <a:ext cx="7105689" cy="3411184"/>
            <a:chOff x="1075825" y="3322368"/>
            <a:chExt cx="7105689" cy="34111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825" y="3414000"/>
              <a:ext cx="7105689" cy="330922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196495" y="3925269"/>
              <a:ext cx="1423505" cy="590073"/>
            </a:xfrm>
            <a:prstGeom prst="rect">
              <a:avLst/>
            </a:prstGeom>
            <a:noFill/>
            <a:ln>
              <a:solidFill>
                <a:srgbClr val="00CC99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98381" y="4704690"/>
              <a:ext cx="1229517" cy="590073"/>
            </a:xfrm>
            <a:prstGeom prst="rect">
              <a:avLst/>
            </a:prstGeom>
            <a:noFill/>
            <a:ln>
              <a:solidFill>
                <a:srgbClr val="00CC99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71924" y="4935586"/>
              <a:ext cx="1553878" cy="590073"/>
            </a:xfrm>
            <a:prstGeom prst="rect">
              <a:avLst/>
            </a:prstGeom>
            <a:noFill/>
            <a:ln>
              <a:solidFill>
                <a:srgbClr val="00CC99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93452" y="3912441"/>
              <a:ext cx="1563076" cy="590073"/>
            </a:xfrm>
            <a:prstGeom prst="rect">
              <a:avLst/>
            </a:prstGeom>
            <a:noFill/>
            <a:ln>
              <a:solidFill>
                <a:srgbClr val="00CC99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11477" y="3322368"/>
              <a:ext cx="1423505" cy="590073"/>
            </a:xfrm>
            <a:prstGeom prst="rect">
              <a:avLst/>
            </a:prstGeom>
            <a:noFill/>
            <a:ln>
              <a:solidFill>
                <a:srgbClr val="00CC99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14856" y="6143479"/>
              <a:ext cx="2323098" cy="590073"/>
            </a:xfrm>
            <a:prstGeom prst="rect">
              <a:avLst/>
            </a:prstGeom>
            <a:noFill/>
            <a:ln>
              <a:solidFill>
                <a:srgbClr val="00CC99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5399782"/>
            <a:ext cx="304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AD2B6"/>
                </a:solidFill>
              </a:rPr>
              <a:t>Progressive </a:t>
            </a:r>
            <a:r>
              <a:rPr lang="en-US" sz="1600" dirty="0" err="1" smtClean="0">
                <a:solidFill>
                  <a:srgbClr val="5AD2B6"/>
                </a:solidFill>
              </a:rPr>
              <a:t>supranuclear</a:t>
            </a:r>
            <a:r>
              <a:rPr lang="en-US" sz="1600" dirty="0" smtClean="0">
                <a:solidFill>
                  <a:srgbClr val="5AD2B6"/>
                </a:solidFill>
              </a:rPr>
              <a:t> palsy</a:t>
            </a:r>
          </a:p>
          <a:p>
            <a:r>
              <a:rPr lang="en-US" sz="1600" dirty="0" err="1" smtClean="0">
                <a:solidFill>
                  <a:srgbClr val="5AD2B6"/>
                </a:solidFill>
              </a:rPr>
              <a:t>Corticobasal</a:t>
            </a:r>
            <a:r>
              <a:rPr lang="en-US" sz="1600" dirty="0" smtClean="0">
                <a:solidFill>
                  <a:srgbClr val="5AD2B6"/>
                </a:solidFill>
              </a:rPr>
              <a:t> dementia </a:t>
            </a:r>
          </a:p>
          <a:p>
            <a:r>
              <a:rPr lang="en-US" sz="1600" dirty="0" smtClean="0">
                <a:solidFill>
                  <a:srgbClr val="5AD2B6"/>
                </a:solidFill>
              </a:rPr>
              <a:t>Pick’s disease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15400" y="5399783"/>
            <a:ext cx="1759689" cy="702452"/>
          </a:xfrm>
          <a:prstGeom prst="rect">
            <a:avLst/>
          </a:prstGeom>
          <a:noFill/>
          <a:ln>
            <a:solidFill>
              <a:srgbClr val="00CC9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1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they do well?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Integrated multiple different types of data</a:t>
            </a:r>
          </a:p>
          <a:p>
            <a:pPr lvl="1"/>
            <a:r>
              <a:rPr lang="en-US" dirty="0" smtClean="0"/>
              <a:t>Interpolate data relations without merging them into one unanimous ‘mega-relation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Good proof of concept</a:t>
            </a:r>
            <a:endParaRPr lang="en-US" dirty="0" smtClean="0"/>
          </a:p>
          <a:p>
            <a:r>
              <a:rPr lang="en-US" dirty="0" smtClean="0"/>
              <a:t>Learnt new </a:t>
            </a:r>
            <a:r>
              <a:rPr lang="en-US" b="1" dirty="0" smtClean="0"/>
              <a:t>rules</a:t>
            </a:r>
            <a:r>
              <a:rPr lang="en-US" dirty="0" smtClean="0"/>
              <a:t> to predict possible genetic targets, instead of clustering different genes/proteins </a:t>
            </a:r>
            <a:r>
              <a:rPr lang="en-US" dirty="0" smtClean="0"/>
              <a:t>together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1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critique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interaction databases as prior knowledge</a:t>
            </a:r>
          </a:p>
          <a:p>
            <a:pPr lvl="1"/>
            <a:r>
              <a:rPr lang="en-US" dirty="0" smtClean="0"/>
              <a:t>i2d </a:t>
            </a:r>
            <a:r>
              <a:rPr lang="en-US" dirty="0" smtClean="0"/>
              <a:t>source </a:t>
            </a:r>
            <a:r>
              <a:rPr lang="en-US" dirty="0" smtClean="0"/>
              <a:t>interactions (String? </a:t>
            </a:r>
            <a:r>
              <a:rPr lang="en-US" dirty="0" err="1" smtClean="0"/>
              <a:t>GeneGO</a:t>
            </a:r>
            <a:r>
              <a:rPr lang="en-US" dirty="0" smtClean="0"/>
              <a:t>?)</a:t>
            </a:r>
            <a:endParaRPr lang="cs-CZ" dirty="0" smtClean="0"/>
          </a:p>
          <a:p>
            <a:pPr lvl="1"/>
            <a:r>
              <a:rPr lang="en-US" dirty="0" smtClean="0"/>
              <a:t>High</a:t>
            </a:r>
            <a:r>
              <a:rPr lang="en-US" dirty="0"/>
              <a:t>-throughput experimental platforms (ex. yeast-two hybrid) known to have high false positive and false negative rates, and platform specific </a:t>
            </a:r>
            <a:r>
              <a:rPr lang="en-US" dirty="0" smtClean="0"/>
              <a:t>biases</a:t>
            </a:r>
            <a:r>
              <a:rPr lang="en-US" baseline="30000" dirty="0" smtClean="0"/>
              <a:t>1</a:t>
            </a:r>
            <a:endParaRPr lang="cs-CZ" dirty="0" smtClean="0"/>
          </a:p>
          <a:p>
            <a:pPr lvl="1"/>
            <a:r>
              <a:rPr lang="cs-CZ" dirty="0" err="1" smtClean="0"/>
              <a:t>Compendium</a:t>
            </a:r>
            <a:r>
              <a:rPr lang="cs-CZ" dirty="0" smtClean="0"/>
              <a:t> </a:t>
            </a:r>
            <a:r>
              <a:rPr lang="cs-CZ" dirty="0" err="1" smtClean="0"/>
              <a:t>sources</a:t>
            </a:r>
            <a:r>
              <a:rPr lang="cs-CZ" dirty="0" smtClean="0"/>
              <a:t>? (</a:t>
            </a:r>
            <a:r>
              <a:rPr lang="cs-CZ" dirty="0" err="1" smtClean="0"/>
              <a:t>WikiPathways</a:t>
            </a:r>
            <a:r>
              <a:rPr lang="cs-CZ" dirty="0" smtClean="0"/>
              <a:t>, </a:t>
            </a:r>
            <a:r>
              <a:rPr lang="cs-CZ" dirty="0" err="1" smtClean="0"/>
              <a:t>Pathway</a:t>
            </a:r>
            <a:r>
              <a:rPr lang="cs-CZ" dirty="0" smtClean="0"/>
              <a:t> </a:t>
            </a:r>
            <a:r>
              <a:rPr lang="cs-CZ" dirty="0" err="1" smtClean="0"/>
              <a:t>Commons</a:t>
            </a:r>
            <a:r>
              <a:rPr lang="cs-CZ" dirty="0" smtClean="0"/>
              <a:t>)</a:t>
            </a:r>
            <a:endParaRPr lang="cs-CZ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023" y="6212487"/>
            <a:ext cx="8849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1. </a:t>
            </a:r>
            <a:r>
              <a:rPr lang="en-US" sz="1200" dirty="0" err="1"/>
              <a:t>Kirouac</a:t>
            </a:r>
            <a:r>
              <a:rPr lang="en-US" sz="1200" dirty="0"/>
              <a:t>, Daniel C., Julio </a:t>
            </a:r>
            <a:r>
              <a:rPr lang="en-US" sz="1200" dirty="0" err="1"/>
              <a:t>Saez</a:t>
            </a:r>
            <a:r>
              <a:rPr lang="en-US" sz="1200" dirty="0"/>
              <a:t>-Rodriguez, Jennifer </a:t>
            </a:r>
            <a:r>
              <a:rPr lang="en-US" sz="1200" dirty="0" err="1"/>
              <a:t>Swantek</a:t>
            </a:r>
            <a:r>
              <a:rPr lang="en-US" sz="1200" dirty="0"/>
              <a:t>, John M. Burke, Douglas A. </a:t>
            </a:r>
            <a:r>
              <a:rPr lang="en-US" sz="1200" dirty="0" err="1"/>
              <a:t>Lauffenburger</a:t>
            </a:r>
            <a:r>
              <a:rPr lang="en-US" sz="1200" dirty="0"/>
              <a:t>, and Peter K. </a:t>
            </a:r>
            <a:r>
              <a:rPr lang="en-US" sz="1200" dirty="0" err="1"/>
              <a:t>Sorger</a:t>
            </a:r>
            <a:r>
              <a:rPr lang="en-US" sz="1200" dirty="0"/>
              <a:t>. 2012. Creating and analyzing pathway and protein interaction compendia for </a:t>
            </a:r>
            <a:r>
              <a:rPr lang="en-US" sz="1200" dirty="0" err="1"/>
              <a:t>modelling</a:t>
            </a:r>
            <a:r>
              <a:rPr lang="en-US" sz="1200" dirty="0"/>
              <a:t> signal transduction networks. BMC Systems Biology 6:29. 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209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533400"/>
            <a:ext cx="5384078" cy="4429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495" y="4962854"/>
            <a:ext cx="810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1</a:t>
            </a:r>
            <a:r>
              <a:rPr lang="en-US" b="1" dirty="0" smtClean="0"/>
              <a:t>Figure 4. Edge consistency between interaction databases.</a:t>
            </a:r>
            <a:r>
              <a:rPr lang="en-US" dirty="0" smtClean="0"/>
              <a:t> The fractional edge overlap </a:t>
            </a:r>
            <a:r>
              <a:rPr lang="en-US" dirty="0" err="1" smtClean="0"/>
              <a:t>scroes</a:t>
            </a:r>
            <a:r>
              <a:rPr lang="en-US" dirty="0" smtClean="0"/>
              <a:t> (proportion of interactions consistent between 2 databases) are represented as a hierarchically clustered </a:t>
            </a:r>
            <a:r>
              <a:rPr lang="en-US" dirty="0" err="1" smtClean="0"/>
              <a:t>heatmap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23" y="6111707"/>
            <a:ext cx="8849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1. </a:t>
            </a:r>
            <a:r>
              <a:rPr lang="en-US" sz="1200" dirty="0" err="1"/>
              <a:t>Kirouac</a:t>
            </a:r>
            <a:r>
              <a:rPr lang="en-US" sz="1200" dirty="0"/>
              <a:t>, Daniel C., Julio </a:t>
            </a:r>
            <a:r>
              <a:rPr lang="en-US" sz="1200" dirty="0" err="1"/>
              <a:t>Saez</a:t>
            </a:r>
            <a:r>
              <a:rPr lang="en-US" sz="1200" dirty="0"/>
              <a:t>-Rodriguez, Jennifer </a:t>
            </a:r>
            <a:r>
              <a:rPr lang="en-US" sz="1200" dirty="0" err="1"/>
              <a:t>Swantek</a:t>
            </a:r>
            <a:r>
              <a:rPr lang="en-US" sz="1200" dirty="0"/>
              <a:t>, John M. Burke, Douglas A. </a:t>
            </a:r>
            <a:r>
              <a:rPr lang="en-US" sz="1200" dirty="0" err="1"/>
              <a:t>Lauffenburger</a:t>
            </a:r>
            <a:r>
              <a:rPr lang="en-US" sz="1200" dirty="0"/>
              <a:t>, and Peter K. </a:t>
            </a:r>
            <a:r>
              <a:rPr lang="en-US" sz="1200" dirty="0" err="1"/>
              <a:t>Sorger</a:t>
            </a:r>
            <a:r>
              <a:rPr lang="en-US" sz="1200" dirty="0"/>
              <a:t>. 2012. Creating and analyzing pathway and protein interaction compendia for </a:t>
            </a:r>
            <a:r>
              <a:rPr lang="en-US" sz="1200" dirty="0" err="1"/>
              <a:t>modelling</a:t>
            </a:r>
            <a:r>
              <a:rPr lang="en-US" sz="1200" dirty="0"/>
              <a:t> signal transduction networks. BMC Systems Biology 6:29. 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004244" y="207266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×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6652014" y="2012194"/>
            <a:ext cx="967986" cy="3693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426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critique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False</a:t>
            </a:r>
            <a:r>
              <a:rPr lang="cs-CZ" dirty="0"/>
              <a:t> </a:t>
            </a:r>
            <a:r>
              <a:rPr lang="cs-CZ" dirty="0" err="1"/>
              <a:t>cases</a:t>
            </a:r>
            <a:r>
              <a:rPr lang="cs-CZ" dirty="0"/>
              <a:t> </a:t>
            </a:r>
            <a:r>
              <a:rPr lang="cs-CZ" dirty="0" err="1"/>
              <a:t>sets</a:t>
            </a:r>
            <a:endParaRPr lang="cs-CZ" dirty="0"/>
          </a:p>
          <a:p>
            <a:pPr lvl="1"/>
            <a:r>
              <a:rPr lang="cs-CZ" dirty="0" err="1"/>
              <a:t>Randomly</a:t>
            </a:r>
            <a:r>
              <a:rPr lang="cs-CZ" dirty="0"/>
              <a:t> </a:t>
            </a:r>
            <a:r>
              <a:rPr lang="cs-CZ" dirty="0" err="1"/>
              <a:t>selected</a:t>
            </a:r>
            <a:r>
              <a:rPr lang="cs-CZ" dirty="0"/>
              <a:t> </a:t>
            </a:r>
            <a:r>
              <a:rPr lang="cs-CZ" dirty="0" err="1"/>
              <a:t>sets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non-</a:t>
            </a:r>
            <a:r>
              <a:rPr lang="cs-CZ" dirty="0" err="1"/>
              <a:t>Drug</a:t>
            </a:r>
            <a:r>
              <a:rPr lang="cs-CZ" dirty="0"/>
              <a:t> </a:t>
            </a:r>
            <a:r>
              <a:rPr lang="cs-CZ" dirty="0" err="1"/>
              <a:t>Targets</a:t>
            </a:r>
            <a:endParaRPr lang="cs-CZ" dirty="0"/>
          </a:p>
          <a:p>
            <a:pPr lvl="1"/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if</a:t>
            </a:r>
            <a:r>
              <a:rPr lang="cs-CZ" dirty="0"/>
              <a:t> these are n-step </a:t>
            </a:r>
            <a:r>
              <a:rPr lang="cs-CZ" dirty="0" err="1"/>
              <a:t>neighbours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known</a:t>
            </a:r>
            <a:r>
              <a:rPr lang="cs-CZ" dirty="0"/>
              <a:t> </a:t>
            </a:r>
            <a:r>
              <a:rPr lang="cs-CZ" dirty="0" err="1"/>
              <a:t>Drug</a:t>
            </a:r>
            <a:r>
              <a:rPr lang="cs-CZ" dirty="0"/>
              <a:t> </a:t>
            </a:r>
            <a:r>
              <a:rPr lang="cs-CZ" dirty="0" err="1"/>
              <a:t>Targets</a:t>
            </a:r>
            <a:r>
              <a:rPr lang="cs-CZ" dirty="0"/>
              <a:t> (n &gt; 1)?</a:t>
            </a:r>
          </a:p>
          <a:p>
            <a:pPr lvl="1"/>
            <a:r>
              <a:rPr lang="cs-CZ" dirty="0" err="1"/>
              <a:t>i.e</a:t>
            </a:r>
            <a:r>
              <a:rPr lang="cs-CZ" dirty="0"/>
              <a:t>. </a:t>
            </a:r>
            <a:r>
              <a:rPr lang="cs-CZ" dirty="0" err="1"/>
              <a:t>Excludes</a:t>
            </a:r>
            <a:r>
              <a:rPr lang="cs-CZ" dirty="0"/>
              <a:t> </a:t>
            </a:r>
            <a:r>
              <a:rPr lang="cs-CZ" dirty="0" err="1"/>
              <a:t>pathway</a:t>
            </a:r>
            <a:r>
              <a:rPr lang="cs-CZ" dirty="0"/>
              <a:t> </a:t>
            </a:r>
            <a:r>
              <a:rPr lang="cs-CZ" dirty="0" err="1"/>
              <a:t>interactions</a:t>
            </a:r>
            <a:r>
              <a:rPr lang="cs-CZ" dirty="0"/>
              <a:t> </a:t>
            </a:r>
            <a:r>
              <a:rPr lang="cs-CZ" dirty="0" err="1"/>
              <a:t>beyond</a:t>
            </a:r>
            <a:r>
              <a:rPr lang="cs-CZ" dirty="0"/>
              <a:t> 1-neighbour</a:t>
            </a:r>
            <a:endParaRPr lang="en-US" dirty="0" smtClean="0"/>
          </a:p>
          <a:p>
            <a:r>
              <a:rPr lang="en-US" dirty="0" smtClean="0"/>
              <a:t>Accuracy of prediction</a:t>
            </a:r>
          </a:p>
          <a:p>
            <a:pPr lvl="1"/>
            <a:r>
              <a:rPr lang="en-US" dirty="0" smtClean="0"/>
              <a:t>Rules were learnt from the 268 Drug Targets</a:t>
            </a:r>
          </a:p>
          <a:p>
            <a:pPr lvl="2"/>
            <a:r>
              <a:rPr lang="en-US" dirty="0" smtClean="0"/>
              <a:t>Positive set was derived from 221 of these 268 drug targets!</a:t>
            </a:r>
          </a:p>
          <a:p>
            <a:pPr lvl="2"/>
            <a:r>
              <a:rPr lang="en-US" dirty="0" err="1" smtClean="0"/>
              <a:t>Overfitting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GOrilla</a:t>
            </a:r>
            <a:r>
              <a:rPr lang="en-US" dirty="0" smtClean="0"/>
              <a:t> terms enrichment is based on the ‘top’ of a ranked gene list.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7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76" t="712" r="73237" b="40778"/>
          <a:stretch/>
        </p:blipFill>
        <p:spPr>
          <a:xfrm>
            <a:off x="3396322" y="1572868"/>
            <a:ext cx="2403697" cy="40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7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 smtClean="0"/>
              <a:t>Multi relational data mining</a:t>
            </a:r>
            <a:r>
              <a:rPr lang="en-CA" sz="3200" baseline="30000" dirty="0" smtClean="0"/>
              <a:t>1</a:t>
            </a:r>
            <a:endParaRPr lang="en-US" sz="32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Traditional Data Mining (Knowledge Discovery in Databases)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Discover a high level knowledge from lower levels of relatively raw </a:t>
            </a:r>
            <a:r>
              <a:rPr lang="en-US" sz="1800" dirty="0" smtClean="0">
                <a:solidFill>
                  <a:srgbClr val="000000"/>
                </a:solidFill>
              </a:rPr>
              <a:t>data</a:t>
            </a:r>
            <a:endParaRPr lang="en-US" sz="2000" dirty="0" smtClean="0"/>
          </a:p>
          <a:p>
            <a:r>
              <a:rPr lang="en-US" sz="2000" dirty="0" smtClean="0"/>
              <a:t>MRDM: Handle </a:t>
            </a:r>
            <a:r>
              <a:rPr lang="en-US" sz="2000" dirty="0"/>
              <a:t>multiple relations at the same time (Inductive Logic Programming</a:t>
            </a:r>
            <a:r>
              <a:rPr lang="en-US" sz="2000" dirty="0" smtClean="0"/>
              <a:t>)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Classification</a:t>
            </a:r>
            <a:r>
              <a:rPr lang="en-US" sz="2000" dirty="0" smtClean="0">
                <a:solidFill>
                  <a:srgbClr val="000000"/>
                </a:solidFill>
              </a:rPr>
              <a:t>: Separate data into distinct classes, supervised.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Clustering</a:t>
            </a:r>
            <a:r>
              <a:rPr lang="en-US" sz="2000" dirty="0" smtClean="0">
                <a:solidFill>
                  <a:srgbClr val="000000"/>
                </a:solidFill>
              </a:rPr>
              <a:t>: Separate data into distinct classes, unsupervised.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Association</a:t>
            </a:r>
            <a:r>
              <a:rPr lang="en-US" sz="2000" dirty="0" smtClean="0">
                <a:solidFill>
                  <a:srgbClr val="000000"/>
                </a:solidFill>
              </a:rPr>
              <a:t>: Discover relations between variables in the data</a:t>
            </a:r>
            <a:r>
              <a:rPr lang="en-US" sz="2000" dirty="0" smtClean="0">
                <a:solidFill>
                  <a:srgbClr val="000000"/>
                </a:solidFill>
              </a:rPr>
              <a:t>, using </a:t>
            </a:r>
            <a:r>
              <a:rPr lang="en-US" sz="2000" dirty="0" smtClean="0">
                <a:solidFill>
                  <a:srgbClr val="000000"/>
                </a:solidFill>
              </a:rPr>
              <a:t>real valued prediction </a:t>
            </a:r>
            <a:r>
              <a:rPr lang="en-US" sz="2000" dirty="0" smtClean="0">
                <a:solidFill>
                  <a:srgbClr val="000000"/>
                </a:solidFill>
              </a:rPr>
              <a:t>variables. </a:t>
            </a:r>
            <a:r>
              <a:rPr lang="en-US" sz="2000" dirty="0" smtClean="0">
                <a:solidFill>
                  <a:srgbClr val="000000"/>
                </a:solidFill>
              </a:rPr>
              <a:t>Rule learning.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0101" y="5319497"/>
            <a:ext cx="749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Proteins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5500" t="63846" r="65047" b="20146"/>
          <a:stretch/>
        </p:blipFill>
        <p:spPr>
          <a:xfrm>
            <a:off x="4620101" y="5596496"/>
            <a:ext cx="765985" cy="9738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18840" y="5025956"/>
            <a:ext cx="8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accent4">
                    <a:lumMod val="75000"/>
                  </a:schemeClr>
                </a:solidFill>
              </a:rPr>
              <a:t>Reactome</a:t>
            </a:r>
            <a:endParaRPr lang="en-US" sz="12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Pathways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5500" t="63846" r="65047" b="20146"/>
          <a:stretch/>
        </p:blipFill>
        <p:spPr>
          <a:xfrm>
            <a:off x="2778862" y="5487621"/>
            <a:ext cx="765985" cy="9738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85822" y="5210622"/>
            <a:ext cx="851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GO terms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5500" t="63846" r="65047" b="20146"/>
          <a:stretch/>
        </p:blipFill>
        <p:spPr>
          <a:xfrm>
            <a:off x="6228599" y="5487621"/>
            <a:ext cx="765985" cy="973815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17" idx="1"/>
            <a:endCxn id="13" idx="3"/>
          </p:cNvCxnSpPr>
          <p:nvPr/>
        </p:nvCxnSpPr>
        <p:spPr>
          <a:xfrm flipH="1">
            <a:off x="5386086" y="5974529"/>
            <a:ext cx="842513" cy="1088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13" idx="1"/>
          </p:cNvCxnSpPr>
          <p:nvPr/>
        </p:nvCxnSpPr>
        <p:spPr>
          <a:xfrm>
            <a:off x="3544847" y="5974529"/>
            <a:ext cx="1075254" cy="1088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-1" y="6596536"/>
            <a:ext cx="7620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1. </a:t>
            </a:r>
            <a:r>
              <a:rPr lang="en-US" sz="1000" dirty="0" err="1" smtClean="0"/>
              <a:t>Domingos</a:t>
            </a:r>
            <a:r>
              <a:rPr lang="en-US" sz="1000" dirty="0"/>
              <a:t>, P. Prospects and challenges for multi-relational data mining. </a:t>
            </a:r>
            <a:r>
              <a:rPr lang="en-US" sz="1000" i="1" dirty="0"/>
              <a:t>ACM SIGKDD </a:t>
            </a:r>
            <a:r>
              <a:rPr lang="en-US" sz="1000" i="1" dirty="0" err="1"/>
              <a:t>Explor</a:t>
            </a:r>
            <a:r>
              <a:rPr lang="en-US" sz="1000" i="1" dirty="0"/>
              <a:t>. </a:t>
            </a:r>
            <a:r>
              <a:rPr lang="en-US" sz="1000" i="1" dirty="0" err="1"/>
              <a:t>Newsl</a:t>
            </a:r>
            <a:r>
              <a:rPr lang="en-US" sz="1000" i="1" dirty="0"/>
              <a:t>.</a:t>
            </a:r>
            <a:r>
              <a:rPr lang="en-US" sz="1000" dirty="0"/>
              <a:t> </a:t>
            </a:r>
            <a:r>
              <a:rPr lang="en-US" sz="1000" b="1" dirty="0"/>
              <a:t>5</a:t>
            </a:r>
            <a:r>
              <a:rPr lang="en-US" sz="1000" dirty="0"/>
              <a:t>, 1–4 (2003).</a:t>
            </a:r>
          </a:p>
        </p:txBody>
      </p:sp>
    </p:spTree>
    <p:extLst>
      <p:ext uri="{BB962C8B-B14F-4D97-AF65-F5344CB8AC3E}">
        <p14:creationId xmlns:p14="http://schemas.microsoft.com/office/powerpoint/2010/main" val="98088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InterPro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400786" cy="52577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Uses predictive signatures (from numerous databases) in order to classify proteins, and predict the presence of domains and important sites.</a:t>
            </a:r>
          </a:p>
          <a:p>
            <a:r>
              <a:rPr lang="en-US" sz="2000" dirty="0" smtClean="0"/>
              <a:t>Combines protein function recognition methods of member databases of </a:t>
            </a:r>
            <a:r>
              <a:rPr lang="en-US" sz="2000" dirty="0" err="1" smtClean="0"/>
              <a:t>InterPro</a:t>
            </a:r>
            <a:r>
              <a:rPr lang="en-US" sz="2000" dirty="0" smtClean="0"/>
              <a:t> into one application.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86" y="3120196"/>
            <a:ext cx="4286014" cy="373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5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Takes in list of GO terms (with associated p-values)</a:t>
            </a:r>
          </a:p>
          <a:p>
            <a:r>
              <a:rPr lang="en-US" dirty="0" smtClean="0"/>
              <a:t>Finds representative subset of terms using a clustering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56" y="2539626"/>
            <a:ext cx="5192599" cy="43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8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GOrilla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Process/Function/Component/All ontologies</a:t>
            </a:r>
          </a:p>
          <a:p>
            <a:r>
              <a:rPr lang="en-US" dirty="0" smtClean="0"/>
              <a:t>Identifies the list of GO Terms enriched in a list of genes</a:t>
            </a:r>
          </a:p>
          <a:p>
            <a:r>
              <a:rPr lang="en-US" dirty="0" smtClean="0"/>
              <a:t>Statistical model to identify which GO terms are enriched significantly at the *TOP* of a ranked gene list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89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for Annotation, Visualization, and Integrated Discovery</a:t>
            </a:r>
          </a:p>
          <a:p>
            <a:r>
              <a:rPr lang="en-US" dirty="0" smtClean="0"/>
              <a:t>Annotation tools for Gene function</a:t>
            </a:r>
          </a:p>
          <a:p>
            <a:r>
              <a:rPr lang="en-US" dirty="0" smtClean="0"/>
              <a:t>Can identify which biological ‘themes’ are enriched (GO terms)</a:t>
            </a:r>
          </a:p>
          <a:p>
            <a:r>
              <a:rPr lang="en-US" dirty="0" smtClean="0"/>
              <a:t>Which pathways are enriched (KEGG and </a:t>
            </a:r>
            <a:r>
              <a:rPr lang="en-US" dirty="0" err="1" smtClean="0"/>
              <a:t>BioCarta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a population background for enrichment analysis</a:t>
            </a:r>
          </a:p>
          <a:p>
            <a:pPr lvl="1"/>
            <a:r>
              <a:rPr lang="en-US" dirty="0" smtClean="0"/>
              <a:t>Corresponding genome-wide genes with </a:t>
            </a:r>
            <a:r>
              <a:rPr lang="en-US" dirty="0" err="1" smtClean="0"/>
              <a:t>atleast</a:t>
            </a:r>
            <a:r>
              <a:rPr lang="en-US" dirty="0" smtClean="0"/>
              <a:t> one annotation in the analyzing categories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Cures for dementia?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 the top 10 causes of death in USA, dementias are the only ones for which no therapies exist that can halt or even slow disease progression (UCSF IND)</a:t>
            </a:r>
            <a:r>
              <a:rPr lang="en-US" baseline="30000" dirty="0" smtClean="0"/>
              <a:t>1</a:t>
            </a:r>
          </a:p>
          <a:p>
            <a:r>
              <a:rPr lang="en-US" dirty="0"/>
              <a:t>&gt;10 years since last treatment </a:t>
            </a:r>
            <a:r>
              <a:rPr lang="en-US" dirty="0" smtClean="0"/>
              <a:t>approved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/>
              <a:t>Known, pharmacologically validated </a:t>
            </a:r>
            <a:r>
              <a:rPr lang="en-US" dirty="0" smtClean="0"/>
              <a:t>targets</a:t>
            </a:r>
            <a:r>
              <a:rPr lang="en-US" baseline="30000" dirty="0" smtClean="0"/>
              <a:t>3</a:t>
            </a:r>
            <a:endParaRPr lang="en-US" baseline="30000" dirty="0"/>
          </a:p>
          <a:p>
            <a:pPr lvl="1"/>
            <a:r>
              <a:rPr lang="en-US" dirty="0" smtClean="0"/>
              <a:t>Cholinesterase inhibitors – symptom alleviation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67171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100" dirty="0" smtClean="0"/>
              <a:t>Neurodegenerative Disease Incentive Initiative, 2015.</a:t>
            </a:r>
          </a:p>
          <a:p>
            <a:pPr marL="228600" indent="-228600">
              <a:buAutoNum type="arabicPeriod"/>
            </a:pPr>
            <a:r>
              <a:rPr lang="en-US" sz="1100" dirty="0"/>
              <a:t>The Dementia Consortium, </a:t>
            </a:r>
            <a:r>
              <a:rPr lang="en-US" sz="1100" dirty="0" smtClean="0"/>
              <a:t>UK, 2014.</a:t>
            </a:r>
          </a:p>
          <a:p>
            <a:pPr marL="228600" indent="-228600">
              <a:buAutoNum type="arabicPeriod"/>
            </a:pPr>
            <a:r>
              <a:rPr lang="en-US" sz="1100" dirty="0"/>
              <a:t>New Prospects and Strategies for Drug Target Discovery in Neurodegenerative Disorders. </a:t>
            </a:r>
            <a:r>
              <a:rPr lang="en-US" sz="1100" dirty="0" err="1"/>
              <a:t>Hilbush</a:t>
            </a:r>
            <a:r>
              <a:rPr lang="en-US" sz="1100" dirty="0"/>
              <a:t> et al. </a:t>
            </a:r>
            <a:r>
              <a:rPr lang="en-US" sz="1100" dirty="0" err="1"/>
              <a:t>NeuroRx</a:t>
            </a:r>
            <a:r>
              <a:rPr lang="en-US" sz="1100" dirty="0"/>
              <a:t>. 2005 Oct; 2(4): 627-</a:t>
            </a:r>
            <a:r>
              <a:rPr lang="en-US" sz="1100" dirty="0" smtClean="0"/>
              <a:t>637</a:t>
            </a:r>
          </a:p>
        </p:txBody>
      </p:sp>
    </p:spTree>
    <p:extLst>
      <p:ext uri="{BB962C8B-B14F-4D97-AF65-F5344CB8AC3E}">
        <p14:creationId xmlns:p14="http://schemas.microsoft.com/office/powerpoint/2010/main" val="119090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drug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Known, pharmacologically validated targets</a:t>
            </a:r>
            <a:r>
              <a:rPr lang="en-US" baseline="30000" dirty="0" smtClean="0"/>
              <a:t>1</a:t>
            </a:r>
          </a:p>
          <a:p>
            <a:pPr lvl="1"/>
            <a:r>
              <a:rPr lang="en-US" dirty="0" smtClean="0"/>
              <a:t>Classical neurotransmitter or neuropeptide systems</a:t>
            </a:r>
          </a:p>
          <a:p>
            <a:r>
              <a:rPr lang="en-US" dirty="0" smtClean="0"/>
              <a:t>Except for Parkinson’s, no logical relationship exists between any transmitter system and the circuitry affected by a neurodegenerative process</a:t>
            </a:r>
            <a:r>
              <a:rPr lang="en-US" baseline="30000" dirty="0" smtClean="0"/>
              <a:t>1</a:t>
            </a:r>
          </a:p>
          <a:p>
            <a:r>
              <a:rPr lang="en-US" dirty="0" smtClean="0"/>
              <a:t>No disease modifying therapies approved for Alzheimer’s or Parkinson’s.</a:t>
            </a:r>
          </a:p>
          <a:p>
            <a:r>
              <a:rPr lang="en-US" dirty="0" smtClean="0"/>
              <a:t>To understand determinants of disease expression:</a:t>
            </a:r>
          </a:p>
          <a:p>
            <a:pPr lvl="1"/>
            <a:r>
              <a:rPr lang="en-US" dirty="0" smtClean="0"/>
              <a:t>Molecular networks: protein interaction, metabolic, regulatory</a:t>
            </a:r>
          </a:p>
          <a:p>
            <a:pPr lvl="1"/>
            <a:r>
              <a:rPr lang="en-US" dirty="0" smtClean="0"/>
              <a:t>Phenotypic networks: </a:t>
            </a:r>
            <a:r>
              <a:rPr lang="en-US" dirty="0" err="1" smtClean="0"/>
              <a:t>coexpression</a:t>
            </a:r>
            <a:r>
              <a:rPr lang="en-US" dirty="0" smtClean="0"/>
              <a:t>, genetic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96390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1. New Prospects and Strategies for Drug Target Discovery in Neurodegenerative Disorders. </a:t>
            </a:r>
            <a:r>
              <a:rPr lang="en-US" sz="1100" dirty="0" err="1" smtClean="0"/>
              <a:t>Hilbush</a:t>
            </a:r>
            <a:r>
              <a:rPr lang="en-US" sz="1100" dirty="0" smtClean="0"/>
              <a:t> et al. </a:t>
            </a:r>
            <a:r>
              <a:rPr lang="en-US" sz="1100" dirty="0" err="1" smtClean="0"/>
              <a:t>NeuroRx</a:t>
            </a:r>
            <a:r>
              <a:rPr lang="en-US" sz="1100" dirty="0" smtClean="0"/>
              <a:t>. 2005 Oct; 2(4): 627-637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5678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0758"/>
          <a:stretch/>
        </p:blipFill>
        <p:spPr>
          <a:xfrm>
            <a:off x="0" y="889000"/>
            <a:ext cx="9144000" cy="4511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730" y="5599484"/>
            <a:ext cx="8621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Trends in drugs entering clinical trials for central nervous system disorders compared with other therapeutic areas: 1990–2012.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596390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1. </a:t>
            </a:r>
            <a:r>
              <a:rPr lang="en-US" sz="1100" dirty="0" err="1" smtClean="0"/>
              <a:t>Kesselheim</a:t>
            </a:r>
            <a:r>
              <a:rPr lang="en-US" sz="1100" dirty="0" smtClean="0"/>
              <a:t> et al. Two decades of new drug development for central nervous system disorders. Published online 20 November 2015.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2347741" y="1082985"/>
            <a:ext cx="566676" cy="1918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50853" y="1082985"/>
            <a:ext cx="566676" cy="1918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77324" y="1082985"/>
            <a:ext cx="566676" cy="1918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6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Neurodegenerative diseases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Nervous System (CNS) diseases where neurons in the brain, eye, spinal cord undergo progressive degeneration and eventual death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244"/>
            <a:ext cx="9144000" cy="61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Orphan Drug Act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Offered incentives to pharmaceutical companies to invest in </a:t>
            </a:r>
            <a:r>
              <a:rPr lang="en-US" dirty="0" err="1" smtClean="0"/>
              <a:t>dieases</a:t>
            </a:r>
            <a:r>
              <a:rPr lang="en-US" dirty="0" smtClean="0"/>
              <a:t> where there would otherwise be no </a:t>
            </a:r>
            <a:r>
              <a:rPr lang="en-US" dirty="0" err="1" smtClean="0"/>
              <a:t>compleling</a:t>
            </a:r>
            <a:r>
              <a:rPr lang="en-US" dirty="0" smtClean="0"/>
              <a:t> economic argument to allocate resources</a:t>
            </a:r>
          </a:p>
          <a:p>
            <a:r>
              <a:rPr lang="en-US" dirty="0" smtClean="0"/>
              <a:t>300 “orphan drugs” approved under its provisions</a:t>
            </a:r>
          </a:p>
          <a:p>
            <a:r>
              <a:rPr lang="en-US" dirty="0" smtClean="0"/>
              <a:t>Gives market exclusivity for 7 years (originally 5)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90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novelty – multi relational association mining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multi-relational database</a:t>
            </a:r>
          </a:p>
          <a:p>
            <a:r>
              <a:rPr lang="en-US" dirty="0" smtClean="0"/>
              <a:t>Multi-relational data mining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76" y="3324141"/>
            <a:ext cx="4719620" cy="31937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1288" y="3358956"/>
            <a:ext cx="74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Proteins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---------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3620" y="3034043"/>
            <a:ext cx="1595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0000"/>
                </a:solidFill>
              </a:rPr>
              <a:t>Reactome</a:t>
            </a:r>
            <a:r>
              <a:rPr lang="en-US" sz="1200" dirty="0" smtClean="0">
                <a:solidFill>
                  <a:srgbClr val="FF0000"/>
                </a:solidFill>
              </a:rPr>
              <a:t> Pathways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---------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52924" y="3371181"/>
            <a:ext cx="85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GO terms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---------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7172" y="4523635"/>
            <a:ext cx="13260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200" dirty="0" smtClean="0">
                <a:solidFill>
                  <a:srgbClr val="FF0000"/>
                </a:solidFill>
              </a:rPr>
              <a:t>Protein Domains</a:t>
            </a:r>
          </a:p>
          <a:p>
            <a:pPr algn="ctr">
              <a:lnSpc>
                <a:spcPct val="50000"/>
              </a:lnSpc>
            </a:pPr>
            <a:r>
              <a:rPr lang="en-US" sz="1200" dirty="0" smtClean="0">
                <a:solidFill>
                  <a:srgbClr val="FF0000"/>
                </a:solidFill>
              </a:rPr>
              <a:t>---------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4142" y="5276270"/>
            <a:ext cx="834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200" dirty="0" smtClean="0">
                <a:solidFill>
                  <a:srgbClr val="FF0000"/>
                </a:solidFill>
              </a:rPr>
              <a:t>Centrality</a:t>
            </a:r>
          </a:p>
          <a:p>
            <a:pPr algn="ctr">
              <a:lnSpc>
                <a:spcPct val="50000"/>
              </a:lnSpc>
            </a:pPr>
            <a:r>
              <a:rPr lang="en-US" sz="1200" dirty="0" smtClean="0">
                <a:solidFill>
                  <a:srgbClr val="FF0000"/>
                </a:solidFill>
              </a:rPr>
              <a:t>---------</a:t>
            </a:r>
          </a:p>
        </p:txBody>
      </p:sp>
    </p:spTree>
    <p:extLst>
      <p:ext uri="{BB962C8B-B14F-4D97-AF65-F5344CB8AC3E}">
        <p14:creationId xmlns:p14="http://schemas.microsoft.com/office/powerpoint/2010/main" val="2248873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 smtClean="0"/>
              <a:t>Our novelty: Multi relational association mining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 Relational Data Mining</a:t>
            </a:r>
          </a:p>
          <a:p>
            <a:pPr lvl="1"/>
            <a:r>
              <a:rPr lang="en-US" dirty="0" smtClean="0"/>
              <a:t>Compact data representation</a:t>
            </a:r>
          </a:p>
          <a:p>
            <a:pPr lvl="1"/>
            <a:r>
              <a:rPr lang="en-US" dirty="0" smtClean="0"/>
              <a:t>No pre-processing required (Integration with relational database)</a:t>
            </a:r>
          </a:p>
          <a:p>
            <a:pPr lvl="1"/>
            <a:r>
              <a:rPr lang="en-US" dirty="0" smtClean="0"/>
              <a:t>Explore multiple data from multiple data sources</a:t>
            </a:r>
          </a:p>
          <a:p>
            <a:r>
              <a:rPr lang="en-US" dirty="0" smtClean="0"/>
              <a:t>Mining Association Rules</a:t>
            </a:r>
          </a:p>
          <a:p>
            <a:pPr lvl="1"/>
            <a:r>
              <a:rPr lang="en-US" dirty="0" smtClean="0"/>
              <a:t>Given a database with a type of transactions,</a:t>
            </a:r>
          </a:p>
          <a:p>
            <a:pPr lvl="1"/>
            <a:r>
              <a:rPr lang="en-US" dirty="0" smtClean="0"/>
              <a:t>Find all rules that correlate presence of one set of items with that of another set of items</a:t>
            </a:r>
          </a:p>
          <a:p>
            <a:pPr lvl="1"/>
            <a:r>
              <a:rPr lang="en-US" i="1" dirty="0" smtClean="0"/>
              <a:t>Classically, does not work for multiple, heterogeneous sets of transactions</a:t>
            </a:r>
          </a:p>
          <a:p>
            <a:pPr lvl="1"/>
            <a:r>
              <a:rPr lang="en-US" i="1" dirty="0" smtClean="0"/>
              <a:t>Enter: MRAM </a:t>
            </a:r>
            <a:r>
              <a:rPr lang="en-US" dirty="0" smtClean="0"/>
              <a:t>(part of SQL Server 2012 Analysis Services)</a:t>
            </a:r>
            <a:endParaRPr lang="en-US" i="1" dirty="0" smtClean="0"/>
          </a:p>
          <a:p>
            <a:r>
              <a:rPr lang="en-US" dirty="0" smtClean="0"/>
              <a:t>Predict dementia Drug Targets (rules to tell me what a potential DT for dementia might ‘look like’)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31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Learnt rules that ‘make’ a potential Drug Target</a:t>
            </a:r>
          </a:p>
          <a:p>
            <a:r>
              <a:rPr lang="en-US" dirty="0" smtClean="0"/>
              <a:t>Use ‘connector genes’ from their previous paper, as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06492831"/>
              </p:ext>
            </p:extLst>
          </p:nvPr>
        </p:nvGraphicFramePr>
        <p:xfrm>
          <a:off x="1482902" y="238895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0959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90672"/>
          </a:xfrm>
        </p:spPr>
        <p:txBody>
          <a:bodyPr/>
          <a:lstStyle/>
          <a:p>
            <a:r>
              <a:rPr lang="en-US" dirty="0" smtClean="0"/>
              <a:t>Learnt rules that </a:t>
            </a:r>
            <a:r>
              <a:rPr lang="en-US" dirty="0" err="1" smtClean="0"/>
              <a:t>maketh</a:t>
            </a:r>
            <a:r>
              <a:rPr lang="en-US" dirty="0" smtClean="0"/>
              <a:t> a potential Drug Target</a:t>
            </a:r>
          </a:p>
          <a:p>
            <a:r>
              <a:rPr lang="en-US" dirty="0" smtClean="0"/>
              <a:t>Use ‘connector genes’ from their previous paper, as input</a:t>
            </a:r>
          </a:p>
          <a:p>
            <a:r>
              <a:rPr lang="en-US" dirty="0" smtClean="0"/>
              <a:t>Which of these connector genes link a new putative drug target to a dementia disease gene (OMIM)?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772032528"/>
              </p:ext>
            </p:extLst>
          </p:nvPr>
        </p:nvGraphicFramePr>
        <p:xfrm>
          <a:off x="1551024" y="4552861"/>
          <a:ext cx="6245191" cy="2593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46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90672"/>
          </a:xfrm>
        </p:spPr>
        <p:txBody>
          <a:bodyPr/>
          <a:lstStyle/>
          <a:p>
            <a:r>
              <a:rPr lang="en-US" dirty="0" smtClean="0"/>
              <a:t>Learnt rules that </a:t>
            </a:r>
            <a:r>
              <a:rPr lang="en-US" dirty="0" err="1" smtClean="0"/>
              <a:t>maketh</a:t>
            </a:r>
            <a:r>
              <a:rPr lang="en-US" dirty="0" smtClean="0"/>
              <a:t> a potential Drug Target</a:t>
            </a:r>
          </a:p>
          <a:p>
            <a:r>
              <a:rPr lang="en-US" dirty="0" smtClean="0"/>
              <a:t>Use ‘connector genes’ from their previous paper, as input</a:t>
            </a:r>
          </a:p>
          <a:p>
            <a:r>
              <a:rPr lang="en-US" dirty="0" smtClean="0"/>
              <a:t>Which of these connector genes link a new putative drug target to a dementia disease gene (OMIM)?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62254497"/>
              </p:ext>
            </p:extLst>
          </p:nvPr>
        </p:nvGraphicFramePr>
        <p:xfrm>
          <a:off x="1551024" y="4552861"/>
          <a:ext cx="6245191" cy="2593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44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Drug development and dementia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Studies to prove that new medicines are safe</a:t>
            </a:r>
            <a:endParaRPr lang="en-US" baseline="30000" dirty="0" smtClean="0"/>
          </a:p>
          <a:p>
            <a:pPr lvl="1"/>
            <a:r>
              <a:rPr lang="en-US" dirty="0" smtClean="0"/>
              <a:t>Target brain degeneration</a:t>
            </a:r>
            <a:r>
              <a:rPr lang="en-US" baseline="30000" dirty="0"/>
              <a:t>1</a:t>
            </a:r>
            <a:endParaRPr lang="en-US" dirty="0" smtClean="0"/>
          </a:p>
          <a:p>
            <a:pPr lvl="1"/>
            <a:r>
              <a:rPr lang="en-US" dirty="0" smtClean="0"/>
              <a:t>Much longer, complex, costly, prone to failure</a:t>
            </a:r>
            <a:r>
              <a:rPr lang="en-US" baseline="30000" dirty="0"/>
              <a:t>1</a:t>
            </a:r>
            <a:endParaRPr lang="en-US" dirty="0" smtClean="0"/>
          </a:p>
          <a:p>
            <a:r>
              <a:rPr lang="en-US" dirty="0" smtClean="0"/>
              <a:t>98% of promising drugs prohibited by the blood-brain barrier (nasal mucosal grafting?)</a:t>
            </a:r>
          </a:p>
          <a:p>
            <a:r>
              <a:rPr lang="en-US" dirty="0" err="1" smtClean="0"/>
              <a:t>Diseasemodifying</a:t>
            </a:r>
            <a:r>
              <a:rPr lang="en-US" dirty="0" smtClean="0"/>
              <a:t> </a:t>
            </a:r>
            <a:r>
              <a:rPr lang="en-US" dirty="0" smtClean="0"/>
              <a:t>therapies needed, not present</a:t>
            </a:r>
          </a:p>
          <a:p>
            <a:r>
              <a:rPr lang="en-US" dirty="0" smtClean="0"/>
              <a:t>Bringing out a new drug = $6 billion cost, on average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96390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1. Neurodegenerative Disease Incentive Initiative, 2015.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688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256" y="1600200"/>
            <a:ext cx="8687982" cy="4876800"/>
          </a:xfrm>
        </p:spPr>
        <p:txBody>
          <a:bodyPr/>
          <a:lstStyle/>
          <a:p>
            <a:r>
              <a:rPr lang="en-US" dirty="0" smtClean="0"/>
              <a:t>Are there particular data features (from the 5 different ones in our relational database), that the rules seem to use more of?</a:t>
            </a:r>
          </a:p>
          <a:p>
            <a:pPr lvl="1"/>
            <a:r>
              <a:rPr lang="en-US" dirty="0" smtClean="0"/>
              <a:t>Leave-one-out experiment for each feature</a:t>
            </a:r>
          </a:p>
          <a:p>
            <a:pPr lvl="1"/>
            <a:r>
              <a:rPr lang="en-US" dirty="0" smtClean="0"/>
              <a:t>Calculate likelihood lift subsequently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0868"/>
            <a:ext cx="9144000" cy="2333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674" y="5634692"/>
            <a:ext cx="878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3. Performance of MRAM in term of likelihood lift with different subsets of data features and the three sets of negative examples with different sizes.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1278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Graphlet</a:t>
            </a:r>
            <a:r>
              <a:rPr lang="en-US" sz="3200" dirty="0" smtClean="0"/>
              <a:t> (Dominating Biological Networks)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“Biologically central” genes are expected to exhibit some topological centrality to the rest of the proteins in the human PPI network. </a:t>
            </a:r>
          </a:p>
          <a:p>
            <a:r>
              <a:rPr lang="en-US" dirty="0" err="1" smtClean="0"/>
              <a:t>Graphlet</a:t>
            </a:r>
            <a:r>
              <a:rPr lang="en-US" dirty="0" smtClean="0"/>
              <a:t> = </a:t>
            </a:r>
            <a:r>
              <a:rPr lang="en-US" i="1" dirty="0" smtClean="0"/>
              <a:t>induced</a:t>
            </a:r>
            <a:r>
              <a:rPr lang="en-US" dirty="0" smtClean="0"/>
              <a:t> </a:t>
            </a:r>
            <a:r>
              <a:rPr lang="en-US" dirty="0" err="1" smtClean="0"/>
              <a:t>subgraph</a:t>
            </a:r>
            <a:r>
              <a:rPr lang="en-US" dirty="0" smtClean="0"/>
              <a:t> of a large network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0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Drugbank</a:t>
            </a:r>
            <a:r>
              <a:rPr lang="en-US" dirty="0" smtClean="0"/>
              <a:t> &amp; </a:t>
            </a:r>
            <a:r>
              <a:rPr lang="en-US" dirty="0" err="1" smtClean="0"/>
              <a:t>Clinicaltrials.gov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Drugbank</a:t>
            </a:r>
            <a:endParaRPr lang="en-US" dirty="0" smtClean="0"/>
          </a:p>
          <a:p>
            <a:pPr lvl="1"/>
            <a:r>
              <a:rPr lang="en-US" dirty="0" smtClean="0"/>
              <a:t>4800 drug entries (FDA approved, experimental)</a:t>
            </a:r>
          </a:p>
          <a:p>
            <a:r>
              <a:rPr lang="en-US" dirty="0" err="1" smtClean="0"/>
              <a:t>Clinicaltrials.gov</a:t>
            </a:r>
            <a:endParaRPr lang="en-US" dirty="0" smtClean="0"/>
          </a:p>
          <a:p>
            <a:pPr lvl="1"/>
            <a:r>
              <a:rPr lang="en-US" dirty="0" smtClean="0"/>
              <a:t>NIH funded</a:t>
            </a:r>
          </a:p>
          <a:p>
            <a:pPr lvl="1"/>
            <a:r>
              <a:rPr lang="en-US" dirty="0" smtClean="0"/>
              <a:t>Registry and results database </a:t>
            </a:r>
          </a:p>
          <a:p>
            <a:pPr lvl="1"/>
            <a:r>
              <a:rPr lang="en-US" dirty="0" smtClean="0"/>
              <a:t>Publicly and privately supported clinical studies</a:t>
            </a:r>
          </a:p>
          <a:p>
            <a:pPr lvl="1"/>
            <a:r>
              <a:rPr lang="en-US" dirty="0" smtClean="0"/>
              <a:t>Human participants</a:t>
            </a:r>
          </a:p>
          <a:p>
            <a:pPr lvl="1"/>
            <a:r>
              <a:rPr lang="en-US" dirty="0" smtClean="0"/>
              <a:t>Intervention or retrospective studies also included</a:t>
            </a:r>
          </a:p>
          <a:p>
            <a:pPr lvl="1"/>
            <a:r>
              <a:rPr lang="en-US" dirty="0" smtClean="0"/>
              <a:t>Query uses </a:t>
            </a:r>
            <a:r>
              <a:rPr lang="en-US" dirty="0" err="1" smtClean="0"/>
              <a:t>MeSH</a:t>
            </a:r>
            <a:r>
              <a:rPr lang="en-US" dirty="0" smtClean="0"/>
              <a:t> terms </a:t>
            </a:r>
          </a:p>
          <a:p>
            <a:r>
              <a:rPr lang="en-US" dirty="0" err="1" smtClean="0"/>
              <a:t>MeSH</a:t>
            </a:r>
            <a:r>
              <a:rPr lang="en-US" dirty="0" smtClean="0"/>
              <a:t> (Medical Subject Headings)	</a:t>
            </a:r>
          </a:p>
          <a:p>
            <a:pPr lvl="1"/>
            <a:r>
              <a:rPr lang="en-US" dirty="0" smtClean="0"/>
              <a:t>Tree with 16 main branches (organisms, diseases, drugs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Index articles using a controlled vocabulary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3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Reactome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Curated, peer-reviewed </a:t>
            </a:r>
            <a:r>
              <a:rPr lang="en-US" dirty="0" err="1" smtClean="0"/>
              <a:t>knowledgbase</a:t>
            </a:r>
            <a:r>
              <a:rPr lang="en-US" dirty="0" smtClean="0"/>
              <a:t> of biological pathways</a:t>
            </a:r>
          </a:p>
          <a:p>
            <a:r>
              <a:rPr lang="en-US" dirty="0" smtClean="0"/>
              <a:t>Includes metabolic pathways, protein trafficking and signaling pathways</a:t>
            </a:r>
          </a:p>
          <a:p>
            <a:r>
              <a:rPr lang="en-US" dirty="0" smtClean="0"/>
              <a:t>Reactions : experimentally confirmed, manually inferred, and electronically inferred</a:t>
            </a:r>
          </a:p>
          <a:p>
            <a:r>
              <a:rPr lang="en-US" dirty="0" smtClean="0"/>
              <a:t>&gt;2700 proteins, 2800 reactions ,and 860 human pathways.</a:t>
            </a:r>
          </a:p>
          <a:p>
            <a:r>
              <a:rPr lang="en-US" dirty="0" smtClean="0"/>
              <a:t>Has </a:t>
            </a:r>
            <a:r>
              <a:rPr lang="en-US" dirty="0" err="1" smtClean="0"/>
              <a:t>GeneOntology</a:t>
            </a:r>
            <a:r>
              <a:rPr lang="en-US" dirty="0" smtClean="0"/>
              <a:t> Ids for metabolic process of each reaction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87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Interologous</a:t>
            </a:r>
            <a:r>
              <a:rPr lang="en-US" dirty="0" smtClean="0"/>
              <a:t> Interaction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Maps experimental interactions determined in model organisms, into human interactions</a:t>
            </a:r>
          </a:p>
          <a:p>
            <a:r>
              <a:rPr lang="en-US" dirty="0" smtClean="0"/>
              <a:t>Contains predicted interactions among human proteins</a:t>
            </a:r>
          </a:p>
          <a:p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023" y="6111707"/>
            <a:ext cx="8849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1. </a:t>
            </a:r>
            <a:r>
              <a:rPr lang="en-US" sz="1200" dirty="0" err="1"/>
              <a:t>Kirouac</a:t>
            </a:r>
            <a:r>
              <a:rPr lang="en-US" sz="1200" dirty="0"/>
              <a:t>, Daniel C., Julio </a:t>
            </a:r>
            <a:r>
              <a:rPr lang="en-US" sz="1200" dirty="0" err="1"/>
              <a:t>Saez</a:t>
            </a:r>
            <a:r>
              <a:rPr lang="en-US" sz="1200" dirty="0"/>
              <a:t>-Rodriguez, Jennifer </a:t>
            </a:r>
            <a:r>
              <a:rPr lang="en-US" sz="1200" dirty="0" err="1"/>
              <a:t>Swantek</a:t>
            </a:r>
            <a:r>
              <a:rPr lang="en-US" sz="1200" dirty="0"/>
              <a:t>, John M. Burke, Douglas A. </a:t>
            </a:r>
            <a:r>
              <a:rPr lang="en-US" sz="1200" dirty="0" err="1"/>
              <a:t>Lauffenburger</a:t>
            </a:r>
            <a:r>
              <a:rPr lang="en-US" sz="1200" dirty="0"/>
              <a:t>, and Peter K. </a:t>
            </a:r>
            <a:r>
              <a:rPr lang="en-US" sz="1200" dirty="0" err="1"/>
              <a:t>Sorger</a:t>
            </a:r>
            <a:r>
              <a:rPr lang="en-US" sz="1200" dirty="0"/>
              <a:t>. 2012. Creating and analyzing pathway and protein interaction compendia for </a:t>
            </a:r>
            <a:r>
              <a:rPr lang="en-US" sz="1200" dirty="0" err="1"/>
              <a:t>modelling</a:t>
            </a:r>
            <a:r>
              <a:rPr lang="en-US" sz="1200" dirty="0"/>
              <a:t> signal transduction networks. BMC Systems Biology 6:29. 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3171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731" y="5599484"/>
            <a:ext cx="82491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Drugs in clinical trials for central nervous system disorders: 1990–2012</a:t>
            </a:r>
            <a:r>
              <a:rPr lang="en-US" b="1" dirty="0" smtClean="0"/>
              <a:t>.</a:t>
            </a:r>
          </a:p>
          <a:p>
            <a:r>
              <a:rPr lang="en-US" sz="1600" dirty="0" smtClean="0"/>
              <a:t>46% (32) drugs were discontinued owing to inadequate efficacy (generally described as no improvement </a:t>
            </a:r>
            <a:r>
              <a:rPr lang="en-US" sz="1600" dirty="0" err="1" smtClean="0"/>
              <a:t>vs</a:t>
            </a:r>
            <a:r>
              <a:rPr lang="en-US" sz="1600" dirty="0" smtClean="0"/>
              <a:t> placebo)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596390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1. </a:t>
            </a:r>
            <a:r>
              <a:rPr lang="en-US" sz="1100" dirty="0" err="1" smtClean="0"/>
              <a:t>Kesselheim</a:t>
            </a:r>
            <a:r>
              <a:rPr lang="en-US" sz="1100" dirty="0" smtClean="0"/>
              <a:t> et al. Two decades of new drug development for central nervous system disorders. Published online 20 November 2015.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37"/>
          <a:stretch/>
        </p:blipFill>
        <p:spPr>
          <a:xfrm>
            <a:off x="1359893" y="1184361"/>
            <a:ext cx="6568542" cy="441512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772456" y="1043253"/>
            <a:ext cx="487509" cy="6517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376245" y="1043253"/>
            <a:ext cx="487509" cy="6517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21536" y="1043253"/>
            <a:ext cx="487509" cy="6517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55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drug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our focus for drug discovery and research</a:t>
            </a:r>
          </a:p>
          <a:p>
            <a:r>
              <a:rPr lang="en-US" dirty="0" smtClean="0"/>
              <a:t>Proteins </a:t>
            </a:r>
            <a:r>
              <a:rPr lang="en-US" dirty="0" smtClean="0"/>
              <a:t>rarely function in isolation in a biological system</a:t>
            </a:r>
          </a:p>
          <a:p>
            <a:pPr lvl="1"/>
            <a:r>
              <a:rPr lang="en-US" dirty="0" err="1" smtClean="0"/>
              <a:t>Interactomes</a:t>
            </a:r>
            <a:endParaRPr lang="en-US" dirty="0" smtClean="0"/>
          </a:p>
          <a:p>
            <a:r>
              <a:rPr lang="en-US" dirty="0" smtClean="0"/>
              <a:t>Understand the interactions of drugs with their targets, in context of the networks</a:t>
            </a:r>
            <a:r>
              <a:rPr lang="en-US" baseline="30000" dirty="0" smtClean="0"/>
              <a:t>1</a:t>
            </a:r>
          </a:p>
          <a:p>
            <a:r>
              <a:rPr lang="en-US" dirty="0" smtClean="0"/>
              <a:t>To </a:t>
            </a:r>
            <a:r>
              <a:rPr lang="en-US" dirty="0"/>
              <a:t>understand determinants of disease </a:t>
            </a:r>
            <a:r>
              <a:rPr lang="en-US" dirty="0" smtClean="0"/>
              <a:t>expression</a:t>
            </a:r>
            <a:r>
              <a:rPr lang="en-US" baseline="30000" dirty="0"/>
              <a:t>1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Molecular networks: protein interaction, metabolic, regulatory</a:t>
            </a:r>
          </a:p>
          <a:p>
            <a:pPr lvl="1"/>
            <a:r>
              <a:rPr lang="en-US" dirty="0"/>
              <a:t>Phenotypic networks: </a:t>
            </a:r>
            <a:r>
              <a:rPr lang="en-US" dirty="0" err="1"/>
              <a:t>coexpression</a:t>
            </a:r>
            <a:r>
              <a:rPr lang="en-US" dirty="0"/>
              <a:t>, genetic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96390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1. Drug-target network. </a:t>
            </a:r>
            <a:r>
              <a:rPr lang="en-US" sz="1100" dirty="0" err="1" smtClean="0"/>
              <a:t>Yildrim</a:t>
            </a:r>
            <a:r>
              <a:rPr lang="en-US" sz="1100" dirty="0" smtClean="0"/>
              <a:t>, M et al. Nat. </a:t>
            </a:r>
            <a:r>
              <a:rPr lang="en-US" sz="1100" dirty="0" err="1" smtClean="0"/>
              <a:t>Biotechnol</a:t>
            </a:r>
            <a:r>
              <a:rPr lang="en-US" sz="1100" dirty="0" smtClean="0"/>
              <a:t>. 2007 25: 1119-26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9982" r="81480" b="13346"/>
          <a:stretch/>
        </p:blipFill>
        <p:spPr>
          <a:xfrm>
            <a:off x="3352800" y="5279209"/>
            <a:ext cx="2189408" cy="11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35781449"/>
              </p:ext>
            </p:extLst>
          </p:nvPr>
        </p:nvGraphicFramePr>
        <p:xfrm>
          <a:off x="-487501" y="1538107"/>
          <a:ext cx="8826478" cy="496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0" y="3110604"/>
            <a:ext cx="1016000" cy="44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943" y="3150926"/>
            <a:ext cx="921372" cy="352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37187" t="35309" r="7983"/>
          <a:stretch/>
        </p:blipFill>
        <p:spPr>
          <a:xfrm>
            <a:off x="6026513" y="4258795"/>
            <a:ext cx="2848078" cy="7804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/>
          <a:srcRect b="65971"/>
          <a:stretch/>
        </p:blipFill>
        <p:spPr>
          <a:xfrm>
            <a:off x="3154890" y="1703736"/>
            <a:ext cx="5989110" cy="87500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774315" y="3322370"/>
            <a:ext cx="8296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6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pre-existing dementia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3687"/>
          </a:xfrm>
        </p:spPr>
        <p:txBody>
          <a:bodyPr/>
          <a:lstStyle/>
          <a:p>
            <a:r>
              <a:rPr lang="en-US" dirty="0" err="1" smtClean="0"/>
              <a:t>DrugBank</a:t>
            </a:r>
            <a:endParaRPr lang="en-US" dirty="0" smtClean="0"/>
          </a:p>
          <a:p>
            <a:r>
              <a:rPr lang="en-US" dirty="0" smtClean="0"/>
              <a:t>Clinical </a:t>
            </a:r>
            <a:r>
              <a:rPr lang="en-US" dirty="0" smtClean="0"/>
              <a:t>trial database (</a:t>
            </a:r>
            <a:r>
              <a:rPr lang="en-US" dirty="0" smtClean="0">
                <a:hlinkClick r:id="rId2"/>
              </a:rPr>
              <a:t>www.clinicaltrials.gov</a:t>
            </a:r>
            <a:r>
              <a:rPr lang="en-US" dirty="0" smtClean="0"/>
              <a:t>)</a:t>
            </a:r>
          </a:p>
          <a:p>
            <a:r>
              <a:rPr lang="en-US" dirty="0"/>
              <a:t>Pharmaceutical company websites (how?)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50785464"/>
              </p:ext>
            </p:extLst>
          </p:nvPr>
        </p:nvGraphicFramePr>
        <p:xfrm>
          <a:off x="4230958" y="3476299"/>
          <a:ext cx="4787958" cy="2946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372041" y="4718454"/>
            <a:ext cx="3785184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US" sz="2400" b="1" dirty="0"/>
              <a:t>268 Drug Target Proteins</a:t>
            </a:r>
          </a:p>
        </p:txBody>
      </p:sp>
    </p:spTree>
    <p:extLst>
      <p:ext uri="{BB962C8B-B14F-4D97-AF65-F5344CB8AC3E}">
        <p14:creationId xmlns:p14="http://schemas.microsoft.com/office/powerpoint/2010/main" val="260429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on list of dementia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3687"/>
          </a:xfrm>
        </p:spPr>
        <p:txBody>
          <a:bodyPr>
            <a:normAutofit/>
          </a:bodyPr>
          <a:lstStyle/>
          <a:p>
            <a:r>
              <a:rPr lang="en-US" dirty="0" err="1" smtClean="0"/>
              <a:t>Interologous</a:t>
            </a:r>
            <a:r>
              <a:rPr lang="en-US" dirty="0" smtClean="0"/>
              <a:t> Interaction Database (i2d)</a:t>
            </a:r>
          </a:p>
          <a:p>
            <a:r>
              <a:rPr lang="en-US" dirty="0" smtClean="0"/>
              <a:t>Source Interactions  - curated from other data-sources</a:t>
            </a:r>
          </a:p>
          <a:p>
            <a:r>
              <a:rPr lang="en-US" dirty="0" smtClean="0"/>
              <a:t>221 Drug Target proteins had </a:t>
            </a:r>
            <a:r>
              <a:rPr lang="en-US" dirty="0" err="1" smtClean="0"/>
              <a:t>atleast</a:t>
            </a:r>
            <a:r>
              <a:rPr lang="en-US" dirty="0" smtClean="0"/>
              <a:t> 1 </a:t>
            </a:r>
            <a:r>
              <a:rPr lang="en-US" dirty="0" err="1" smtClean="0"/>
              <a:t>neighbour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70030811"/>
              </p:ext>
            </p:extLst>
          </p:nvPr>
        </p:nvGraphicFramePr>
        <p:xfrm>
          <a:off x="4230958" y="3476299"/>
          <a:ext cx="4787958" cy="2946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27410"/>
            <a:ext cx="797790" cy="73059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373096909"/>
              </p:ext>
            </p:extLst>
          </p:nvPr>
        </p:nvGraphicFramePr>
        <p:xfrm>
          <a:off x="797790" y="3867012"/>
          <a:ext cx="3153894" cy="2804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131349" y="3276940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135" y="3962226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80689" y="4040265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7" name="Oval 16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516" y="3088536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Oval 19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cxnSp>
        <p:nvCxnSpPr>
          <p:cNvPr id="22" name="Straight Connector 21"/>
          <p:cNvCxnSpPr>
            <a:endCxn id="20" idx="3"/>
          </p:cNvCxnSpPr>
          <p:nvPr/>
        </p:nvCxnSpPr>
        <p:spPr>
          <a:xfrm flipV="1">
            <a:off x="2581046" y="3543383"/>
            <a:ext cx="236258" cy="418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7" idx="4"/>
          </p:cNvCxnSpPr>
          <p:nvPr/>
        </p:nvCxnSpPr>
        <p:spPr>
          <a:xfrm flipV="1">
            <a:off x="3580689" y="4573151"/>
            <a:ext cx="275828" cy="359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7" idx="2"/>
          </p:cNvCxnSpPr>
          <p:nvPr/>
        </p:nvCxnSpPr>
        <p:spPr>
          <a:xfrm>
            <a:off x="2736516" y="4226187"/>
            <a:ext cx="844173" cy="805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1" idx="5"/>
          </p:cNvCxnSpPr>
          <p:nvPr/>
        </p:nvCxnSpPr>
        <p:spPr>
          <a:xfrm flipH="1" flipV="1">
            <a:off x="1602216" y="3731787"/>
            <a:ext cx="391774" cy="386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717002" y="4417072"/>
            <a:ext cx="414347" cy="5160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2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the network – 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897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Add topological characteristics </a:t>
            </a:r>
          </a:p>
          <a:p>
            <a:pPr lvl="1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Connectivity</a:t>
            </a:r>
          </a:p>
          <a:p>
            <a:pPr lvl="1"/>
            <a:r>
              <a:rPr lang="en-US" b="1" dirty="0" smtClean="0">
                <a:solidFill>
                  <a:srgbClr val="4DCAA7"/>
                </a:solidFill>
              </a:rPr>
              <a:t>Centrality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9E6A-1CA7-4F4F-8DE0-67838F74B6FF}" type="datetime2">
              <a:rPr lang="en-CA" smtClean="0"/>
              <a:t>Thursday, November 26, 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" y="5412824"/>
            <a:ext cx="1578104" cy="144517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36061680"/>
              </p:ext>
            </p:extLst>
          </p:nvPr>
        </p:nvGraphicFramePr>
        <p:xfrm>
          <a:off x="2145520" y="2630443"/>
          <a:ext cx="2414559" cy="2258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393997709"/>
              </p:ext>
            </p:extLst>
          </p:nvPr>
        </p:nvGraphicFramePr>
        <p:xfrm>
          <a:off x="5529378" y="4002237"/>
          <a:ext cx="3153894" cy="2804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862937" y="3412165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sp>
        <p:nvSpPr>
          <p:cNvPr id="24" name="Oval 4"/>
          <p:cNvSpPr/>
          <p:nvPr/>
        </p:nvSpPr>
        <p:spPr>
          <a:xfrm>
            <a:off x="7171729" y="2593177"/>
            <a:ext cx="572203" cy="57220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 smtClean="0"/>
              <a:t>n1</a:t>
            </a:r>
            <a:endParaRPr lang="en-US" kern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977723" y="4097451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6" name="Oval 25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  <a:ln>
              <a:solidFill>
                <a:srgbClr val="4DCAA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  <a:ln>
              <a:solidFill>
                <a:srgbClr val="4DCAA7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312277" y="4175490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" name="Oval 31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468104" y="3223761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5" name="Oval 34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45520" y="2461384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8" name="Oval 37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88931" y="4097450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  <a:ln>
              <a:solidFill>
                <a:srgbClr val="4DCAA7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  <a:ln>
              <a:solidFill>
                <a:srgbClr val="4DCAA7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559798" y="3418657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Oval 43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61992" y="5068343"/>
            <a:ext cx="551655" cy="53288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7" name="Oval 46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</a:t>
              </a:r>
              <a:endParaRPr lang="en-US" kern="1200" dirty="0"/>
            </a:p>
          </p:txBody>
        </p:sp>
      </p:grpSp>
      <p:cxnSp>
        <p:nvCxnSpPr>
          <p:cNvPr id="53" name="Straight Connector 52"/>
          <p:cNvCxnSpPr>
            <a:endCxn id="35" idx="3"/>
          </p:cNvCxnSpPr>
          <p:nvPr/>
        </p:nvCxnSpPr>
        <p:spPr>
          <a:xfrm flipV="1">
            <a:off x="7312634" y="3678608"/>
            <a:ext cx="236258" cy="418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32" idx="4"/>
          </p:cNvCxnSpPr>
          <p:nvPr/>
        </p:nvCxnSpPr>
        <p:spPr>
          <a:xfrm flipV="1">
            <a:off x="8312277" y="4708376"/>
            <a:ext cx="275828" cy="359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32" idx="2"/>
          </p:cNvCxnSpPr>
          <p:nvPr/>
        </p:nvCxnSpPr>
        <p:spPr>
          <a:xfrm>
            <a:off x="7468104" y="4361412"/>
            <a:ext cx="844173" cy="805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5"/>
          </p:cNvCxnSpPr>
          <p:nvPr/>
        </p:nvCxnSpPr>
        <p:spPr>
          <a:xfrm flipH="1" flipV="1">
            <a:off x="6333804" y="3867012"/>
            <a:ext cx="391774" cy="386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448590" y="4552297"/>
            <a:ext cx="414347" cy="5160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6" idx="3"/>
          </p:cNvCxnSpPr>
          <p:nvPr/>
        </p:nvCxnSpPr>
        <p:spPr>
          <a:xfrm flipH="1" flipV="1">
            <a:off x="4560079" y="4552296"/>
            <a:ext cx="498432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7" idx="1"/>
          </p:cNvCxnSpPr>
          <p:nvPr/>
        </p:nvCxnSpPr>
        <p:spPr>
          <a:xfrm flipH="1" flipV="1">
            <a:off x="2752456" y="4726940"/>
            <a:ext cx="290324" cy="419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633305" y="2882358"/>
            <a:ext cx="328687" cy="111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44" idx="5"/>
          </p:cNvCxnSpPr>
          <p:nvPr/>
        </p:nvCxnSpPr>
        <p:spPr>
          <a:xfrm flipH="1" flipV="1">
            <a:off x="2030665" y="3873504"/>
            <a:ext cx="243591" cy="3800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640587" y="4405930"/>
            <a:ext cx="504933" cy="360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337056" y="6084986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B55475"/>
                </a:solidFill>
              </a:rPr>
              <a:t>Degree Centrality Index</a:t>
            </a:r>
            <a:endParaRPr lang="en-US" b="1" dirty="0">
              <a:solidFill>
                <a:srgbClr val="B5547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330510" y="6374580"/>
            <a:ext cx="25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AD2B6"/>
                </a:solidFill>
              </a:rPr>
              <a:t>Articulation Points {0,1}</a:t>
            </a:r>
            <a:endParaRPr lang="en-US" dirty="0">
              <a:solidFill>
                <a:srgbClr val="5AD2B6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958581" y="371228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29198" y="3202069"/>
            <a:ext cx="3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112607" y="379455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019759" y="571037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94" name="Straight Connector 93"/>
          <p:cNvCxnSpPr>
            <a:stCxn id="41" idx="4"/>
          </p:cNvCxnSpPr>
          <p:nvPr/>
        </p:nvCxnSpPr>
        <p:spPr>
          <a:xfrm flipH="1">
            <a:off x="1088931" y="4630336"/>
            <a:ext cx="275828" cy="10800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863911" y="441284"/>
            <a:ext cx="2070602" cy="1164756"/>
            <a:chOff x="2360414" y="2415"/>
            <a:chExt cx="1375171" cy="13751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2360414" y="2415"/>
              <a:ext cx="1375171" cy="13751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4"/>
            <p:cNvSpPr/>
            <p:nvPr/>
          </p:nvSpPr>
          <p:spPr>
            <a:xfrm>
              <a:off x="2561803" y="203804"/>
              <a:ext cx="972393" cy="972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Derived from i2d</a:t>
              </a:r>
              <a:endParaRPr lang="en-US" kern="12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863911" y="1667488"/>
            <a:ext cx="2070603" cy="1105558"/>
            <a:chOff x="1188100" y="1645"/>
            <a:chExt cx="777693" cy="777693"/>
          </a:xfrm>
        </p:grpSpPr>
        <p:sp>
          <p:nvSpPr>
            <p:cNvPr id="57" name="Oval 56"/>
            <p:cNvSpPr/>
            <p:nvPr/>
          </p:nvSpPr>
          <p:spPr>
            <a:xfrm>
              <a:off x="1188100" y="1645"/>
              <a:ext cx="777693" cy="77769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Oval 4"/>
            <p:cNvSpPr/>
            <p:nvPr/>
          </p:nvSpPr>
          <p:spPr>
            <a:xfrm>
              <a:off x="1301991" y="115536"/>
              <a:ext cx="549911" cy="5499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/>
                <a:t>DrugBank</a:t>
              </a:r>
              <a:r>
                <a:rPr lang="en-US" sz="2000" dirty="0" smtClean="0"/>
                <a:t> and trials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3250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6077</TotalTime>
  <Words>2834</Words>
  <Application>Microsoft Macintosh PowerPoint</Application>
  <PresentationFormat>On-screen Show (4:3)</PresentationFormat>
  <Paragraphs>470</Paragraphs>
  <Slides>45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Clarity</vt:lpstr>
      <vt:lpstr>Novel drug target identification for the treatment of dementia using multi-relational association mining</vt:lpstr>
      <vt:lpstr>Dementia (…formerly, ‘senility’)</vt:lpstr>
      <vt:lpstr>Cures for dementia?</vt:lpstr>
      <vt:lpstr>Drug development and dementia</vt:lpstr>
      <vt:lpstr>Finding drug targets</vt:lpstr>
      <vt:lpstr>Methodology</vt:lpstr>
      <vt:lpstr>Finding pre-existing dementia targets</vt:lpstr>
      <vt:lpstr>Expanding on list of dementia targets</vt:lpstr>
      <vt:lpstr>Build the network – (i)</vt:lpstr>
      <vt:lpstr>Build the network – (ii)</vt:lpstr>
      <vt:lpstr>Summary so far…..</vt:lpstr>
      <vt:lpstr>MRAM algorithm</vt:lpstr>
      <vt:lpstr>MRAM algorithm</vt:lpstr>
      <vt:lpstr>Results </vt:lpstr>
      <vt:lpstr>Results </vt:lpstr>
      <vt:lpstr>Results </vt:lpstr>
      <vt:lpstr>PowerPoint Presentation</vt:lpstr>
      <vt:lpstr>Overfitting to their input data?</vt:lpstr>
      <vt:lpstr>Results</vt:lpstr>
      <vt:lpstr>What did they do well?</vt:lpstr>
      <vt:lpstr>Methodology critique</vt:lpstr>
      <vt:lpstr>PowerPoint Presentation</vt:lpstr>
      <vt:lpstr>Results critique</vt:lpstr>
      <vt:lpstr>Questions?</vt:lpstr>
      <vt:lpstr>Multi relational data mining1</vt:lpstr>
      <vt:lpstr>InterPro</vt:lpstr>
      <vt:lpstr>REVIGO</vt:lpstr>
      <vt:lpstr>GOrilla</vt:lpstr>
      <vt:lpstr>DAVID</vt:lpstr>
      <vt:lpstr>Finding drug targets</vt:lpstr>
      <vt:lpstr>PowerPoint Presentation</vt:lpstr>
      <vt:lpstr>Neurodegenerative diseases</vt:lpstr>
      <vt:lpstr>PowerPoint Presentation</vt:lpstr>
      <vt:lpstr>Orphan Drug Act </vt:lpstr>
      <vt:lpstr>The novelty – multi relational association mining</vt:lpstr>
      <vt:lpstr>Our novelty: Multi relational association mining</vt:lpstr>
      <vt:lpstr>Results</vt:lpstr>
      <vt:lpstr>Results</vt:lpstr>
      <vt:lpstr>Results</vt:lpstr>
      <vt:lpstr>Results </vt:lpstr>
      <vt:lpstr>Graphlet (Dominating Biological Networks)</vt:lpstr>
      <vt:lpstr>Drugbank &amp; Clinicaltrials.gov</vt:lpstr>
      <vt:lpstr>Reactome</vt:lpstr>
      <vt:lpstr>Interologous Interaction Database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idna-prot|dis </dc:title>
  <dc:creator>Jasleen Grewal</dc:creator>
  <cp:lastModifiedBy>Jasleen Grewal</cp:lastModifiedBy>
  <cp:revision>222</cp:revision>
  <cp:lastPrinted>2015-11-26T21:23:39Z</cp:lastPrinted>
  <dcterms:created xsi:type="dcterms:W3CDTF">2015-09-09T17:07:30Z</dcterms:created>
  <dcterms:modified xsi:type="dcterms:W3CDTF">2015-11-26T21:25:28Z</dcterms:modified>
</cp:coreProperties>
</file>